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51" r:id="rId4"/>
    <p:sldId id="396" r:id="rId5"/>
    <p:sldId id="397" r:id="rId6"/>
    <p:sldId id="398" r:id="rId7"/>
    <p:sldId id="399" r:id="rId8"/>
    <p:sldId id="400" r:id="rId9"/>
    <p:sldId id="409" r:id="rId10"/>
    <p:sldId id="392" r:id="rId11"/>
    <p:sldId id="356" r:id="rId12"/>
    <p:sldId id="393" r:id="rId13"/>
    <p:sldId id="357" r:id="rId14"/>
    <p:sldId id="388" r:id="rId15"/>
    <p:sldId id="389" r:id="rId16"/>
    <p:sldId id="359" r:id="rId17"/>
    <p:sldId id="401" r:id="rId18"/>
    <p:sldId id="402" r:id="rId19"/>
    <p:sldId id="403" r:id="rId20"/>
    <p:sldId id="404" r:id="rId21"/>
    <p:sldId id="405" r:id="rId22"/>
    <p:sldId id="411" r:id="rId23"/>
    <p:sldId id="410" r:id="rId24"/>
    <p:sldId id="407" r:id="rId25"/>
    <p:sldId id="4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471" autoAdjust="0"/>
    <p:restoredTop sz="96196" autoAdjust="0"/>
  </p:normalViewPr>
  <p:slideViewPr>
    <p:cSldViewPr snapToGrid="0" showGuides="1">
      <p:cViewPr varScale="1">
        <p:scale>
          <a:sx n="70" d="100"/>
          <a:sy n="70" d="100"/>
        </p:scale>
        <p:origin x="-888"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xmlns=""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xmlns=""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xmlns=""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xmlns=""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xmlns=""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xmlns=""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xmlns=""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xmlns=""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xmlns=""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xmlns=""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xmlns=""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xmlns=""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xmlns=""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xmlns=""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xmlns=""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xmlns=""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9/27/2022</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44969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xmlns=""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xmlns=""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xmlns=""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xmlns=""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xmlns=""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0752" y="285729"/>
            <a:ext cx="9867331" cy="707886"/>
          </a:xfrm>
          <a:prstGeom prst="rect">
            <a:avLst/>
          </a:prstGeom>
          <a:noFill/>
        </p:spPr>
        <p:txBody>
          <a:bodyPr wrap="square" rtlCol="0">
            <a:spAutoFit/>
          </a:bodyPr>
          <a:lstStyle/>
          <a:p>
            <a:pPr algn="ctr"/>
            <a:r>
              <a:rPr lang="en-IN" sz="4000" b="1" dirty="0">
                <a:solidFill>
                  <a:schemeClr val="accent1">
                    <a:lumMod val="75000"/>
                  </a:schemeClr>
                </a:solidFill>
                <a:latin typeface="Cambria" pitchFamily="18" charset="0"/>
                <a:ea typeface="Cambria" pitchFamily="18" charset="0"/>
              </a:rPr>
              <a:t>Online Doctor Appointment System</a:t>
            </a:r>
            <a:endParaRPr lang="en-US" sz="4000" b="1" dirty="0">
              <a:solidFill>
                <a:schemeClr val="accent1">
                  <a:lumMod val="75000"/>
                </a:schemeClr>
              </a:solidFill>
              <a:latin typeface="Cambria" pitchFamily="18" charset="0"/>
              <a:ea typeface="Cambria" pitchFamily="18" charset="0"/>
            </a:endParaRPr>
          </a:p>
        </p:txBody>
      </p:sp>
      <p:sp>
        <p:nvSpPr>
          <p:cNvPr id="7" name="Rectangle 6">
            <a:extLst>
              <a:ext uri="{FF2B5EF4-FFF2-40B4-BE49-F238E27FC236}">
                <a16:creationId xmlns:a16="http://schemas.microsoft.com/office/drawing/2014/main" xmlns="" id="{4E814917-16C3-4C3F-8709-7C3A4D7F3613}"/>
              </a:ext>
            </a:extLst>
          </p:cNvPr>
          <p:cNvSpPr/>
          <p:nvPr/>
        </p:nvSpPr>
        <p:spPr>
          <a:xfrm>
            <a:off x="0" y="5689600"/>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r>
              <a:rPr lang="en-IN" sz="2800" dirty="0">
                <a:solidFill>
                  <a:schemeClr val="bg1"/>
                </a:solidFill>
                <a:latin typeface="Cambria" pitchFamily="18" charset="0"/>
                <a:ea typeface="Cambria" pitchFamily="18" charset="0"/>
              </a:rPr>
              <a:t>Shubham Sawarkar &amp; Kalyani Sawant</a:t>
            </a:r>
            <a:endParaRPr lang="en-US" sz="800" dirty="0">
              <a:solidFill>
                <a:schemeClr val="bg1"/>
              </a:solidFill>
              <a:latin typeface="Cambria" pitchFamily="18" charset="0"/>
              <a:ea typeface="Cambria" pitchFamily="18" charset="0"/>
            </a:endParaRPr>
          </a:p>
        </p:txBody>
      </p:sp>
      <p:pic>
        <p:nvPicPr>
          <p:cNvPr id="8" name="Picture 7" descr="national-cancer-institute-L8tWZT4CcVQ-unsplash.jpg"/>
          <p:cNvPicPr>
            <a:picLocks noChangeAspect="1"/>
          </p:cNvPicPr>
          <p:nvPr/>
        </p:nvPicPr>
        <p:blipFill>
          <a:blip r:embed="rId2" cstate="print"/>
          <a:stretch>
            <a:fillRect/>
          </a:stretch>
        </p:blipFill>
        <p:spPr>
          <a:xfrm>
            <a:off x="3258971" y="1378424"/>
            <a:ext cx="5609228" cy="3739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2"/>
            <a:ext cx="6870700" cy="86503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Doctor Module</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1084168" y="1672651"/>
            <a:ext cx="10052406" cy="3293209"/>
          </a:xfrm>
          <a:prstGeom prst="rect">
            <a:avLst/>
          </a:prstGeom>
          <a:noFill/>
        </p:spPr>
        <p:txBody>
          <a:bodyPr wrap="square">
            <a:spAutoFit/>
          </a:bodyPr>
          <a:lstStyle/>
          <a:p>
            <a:pPr algn="just"/>
            <a:r>
              <a:rPr lang="en-US" sz="2400" b="1" dirty="0"/>
              <a:t>Doctor Profile</a:t>
            </a:r>
          </a:p>
          <a:p>
            <a:pPr algn="just"/>
            <a:r>
              <a:rPr lang="en-US" sz="2400" dirty="0">
                <a:latin typeface="Cambria" pitchFamily="18" charset="0"/>
                <a:ea typeface="Cambria" pitchFamily="18" charset="0"/>
                <a:cs typeface="Times New Roman" panose="02020603050405020304" pitchFamily="18" charset="0"/>
              </a:rPr>
              <a:t>Doctors can edit their profile details such as Name, Qualification etc.</a:t>
            </a:r>
          </a:p>
          <a:p>
            <a:pPr algn="just"/>
            <a:endParaRPr lang="en-US" sz="2000" b="1" dirty="0"/>
          </a:p>
          <a:p>
            <a:pPr algn="just"/>
            <a:endParaRPr lang="en-US" sz="2400" dirty="0">
              <a:latin typeface="Cambria" pitchFamily="18" charset="0"/>
              <a:ea typeface="Cambria" pitchFamily="18" charset="0"/>
              <a:cs typeface="Times New Roman" panose="02020603050405020304" pitchFamily="18" charset="0"/>
            </a:endParaRPr>
          </a:p>
          <a:p>
            <a:pPr algn="just"/>
            <a:r>
              <a:rPr lang="en-US" sz="2000" b="1" dirty="0"/>
              <a:t> </a:t>
            </a:r>
            <a:endParaRPr lang="en-US" sz="2400" b="1" dirty="0"/>
          </a:p>
          <a:p>
            <a:pPr algn="just"/>
            <a:r>
              <a:rPr lang="en-US" sz="2400" b="1" dirty="0"/>
              <a:t>Upcoming Appointments</a:t>
            </a:r>
          </a:p>
          <a:p>
            <a:pPr algn="just"/>
            <a:r>
              <a:rPr lang="en-US" sz="2400" dirty="0">
                <a:latin typeface="Cambria" pitchFamily="18" charset="0"/>
                <a:ea typeface="Cambria" pitchFamily="18" charset="0"/>
                <a:cs typeface="Times New Roman" panose="02020603050405020304" pitchFamily="18" charset="0"/>
              </a:rPr>
              <a:t>Doctors can view their upcoming appointments here. They can change appointment status to Pending or Active. They can even cancel the appointment</a:t>
            </a:r>
            <a:r>
              <a:rPr lang="en-US" sz="2400" dirty="0" smtClean="0">
                <a:latin typeface="Cambria" pitchFamily="18" charset="0"/>
                <a:ea typeface="Cambria" pitchFamily="18" charset="0"/>
                <a:cs typeface="Times New Roman" panose="02020603050405020304" pitchFamily="18" charset="0"/>
              </a:rPr>
              <a:t>. Also can add prescription.</a:t>
            </a:r>
            <a:endParaRPr lang="en-US" sz="2400" dirty="0">
              <a:latin typeface="Cambria"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xmlns="" val="812968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xmlns=""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xmlns=""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Doctor</a:t>
              </a:r>
            </a:p>
          </p:txBody>
        </p:sp>
        <p:sp>
          <p:nvSpPr>
            <p:cNvPr id="15" name="Arrow: Chevron 18">
              <a:extLst>
                <a:ext uri="{FF2B5EF4-FFF2-40B4-BE49-F238E27FC236}">
                  <a16:creationId xmlns:a16="http://schemas.microsoft.com/office/drawing/2014/main" xmlns=""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xmlns=""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2289" name="Picture 1"/>
          <p:cNvPicPr>
            <a:picLocks noChangeAspect="1" noChangeArrowheads="1"/>
          </p:cNvPicPr>
          <p:nvPr/>
        </p:nvPicPr>
        <p:blipFill>
          <a:blip r:embed="rId2"/>
          <a:srcRect/>
          <a:stretch>
            <a:fillRect/>
          </a:stretch>
        </p:blipFill>
        <p:spPr bwMode="auto">
          <a:xfrm>
            <a:off x="3340100" y="1294735"/>
            <a:ext cx="4279900" cy="5333077"/>
          </a:xfrm>
          <a:prstGeom prst="rect">
            <a:avLst/>
          </a:prstGeom>
          <a:noFill/>
          <a:ln w="9525">
            <a:noFill/>
            <a:miter lim="800000"/>
            <a:headEnd/>
            <a:tailEnd/>
          </a:ln>
          <a:effectLst/>
        </p:spPr>
      </p:pic>
    </p:spTree>
    <p:extLst>
      <p:ext uri="{BB962C8B-B14F-4D97-AF65-F5344CB8AC3E}">
        <p14:creationId xmlns:p14="http://schemas.microsoft.com/office/powerpoint/2010/main" xmlns="" val="3908194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495798" cy="861878"/>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mbria" pitchFamily="18" charset="0"/>
                  <a:ea typeface="Cambria" pitchFamily="18" charset="0"/>
                </a:rPr>
                <a:t>Activity Diagram : </a:t>
              </a:r>
              <a:r>
                <a:rPr lang="en-US" sz="2400" kern="0" dirty="0" smtClean="0">
                  <a:solidFill>
                    <a:prstClr val="white"/>
                  </a:solidFill>
                  <a:latin typeface="Cambria" pitchFamily="18" charset="0"/>
                  <a:ea typeface="Cambria" pitchFamily="18" charset="0"/>
                </a:rPr>
                <a:t>Doctor</a:t>
              </a:r>
              <a:endParaRPr kumimoji="0" lang="en-US" sz="2400"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9" name="Group 8"/>
          <p:cNvGrpSpPr/>
          <p:nvPr/>
        </p:nvGrpSpPr>
        <p:grpSpPr>
          <a:xfrm>
            <a:off x="3230630" y="1193800"/>
            <a:ext cx="5075170" cy="5372100"/>
            <a:chOff x="258830" y="498716"/>
            <a:chExt cx="5353050" cy="5533784"/>
          </a:xfrm>
        </p:grpSpPr>
        <p:sp>
          <p:nvSpPr>
            <p:cNvPr id="10" name="Rounded Rectangle 9"/>
            <p:cNvSpPr/>
            <p:nvPr/>
          </p:nvSpPr>
          <p:spPr>
            <a:xfrm>
              <a:off x="258830" y="498716"/>
              <a:ext cx="160655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Registration</a:t>
              </a:r>
              <a:endParaRPr lang="en-US" sz="1400" b="1" dirty="0">
                <a:solidFill>
                  <a:schemeClr val="tx1"/>
                </a:solidFill>
              </a:endParaRPr>
            </a:p>
          </p:txBody>
        </p:sp>
        <p:sp>
          <p:nvSpPr>
            <p:cNvPr id="11" name="Rounded Rectangle 10"/>
            <p:cNvSpPr/>
            <p:nvPr/>
          </p:nvSpPr>
          <p:spPr>
            <a:xfrm>
              <a:off x="2252730" y="511416"/>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Start</a:t>
              </a:r>
              <a:endParaRPr lang="en-US" sz="1400" b="1" dirty="0">
                <a:solidFill>
                  <a:schemeClr val="tx1"/>
                </a:solidFill>
              </a:endParaRPr>
            </a:p>
          </p:txBody>
        </p:sp>
        <p:sp>
          <p:nvSpPr>
            <p:cNvPr id="12" name="Flowchart: Decision 11"/>
            <p:cNvSpPr/>
            <p:nvPr/>
          </p:nvSpPr>
          <p:spPr>
            <a:xfrm>
              <a:off x="1767411" y="1187450"/>
              <a:ext cx="2256970" cy="13144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Login Credentials</a:t>
              </a:r>
              <a:endParaRPr lang="en-US" sz="1400" b="1" dirty="0">
                <a:solidFill>
                  <a:schemeClr val="tx1"/>
                </a:solidFill>
              </a:endParaRPr>
            </a:p>
          </p:txBody>
        </p:sp>
        <p:sp>
          <p:nvSpPr>
            <p:cNvPr id="13" name="Flowchart: Decision 12"/>
            <p:cNvSpPr/>
            <p:nvPr/>
          </p:nvSpPr>
          <p:spPr>
            <a:xfrm>
              <a:off x="1674880" y="2774950"/>
              <a:ext cx="2400300" cy="12382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Login  Successful</a:t>
              </a:r>
              <a:endParaRPr lang="en-US" sz="1400" b="1" dirty="0">
                <a:solidFill>
                  <a:schemeClr val="tx1"/>
                </a:solidFill>
              </a:endParaRPr>
            </a:p>
          </p:txBody>
        </p:sp>
        <p:sp>
          <p:nvSpPr>
            <p:cNvPr id="14" name="Rounded Rectangle 13"/>
            <p:cNvSpPr/>
            <p:nvPr/>
          </p:nvSpPr>
          <p:spPr>
            <a:xfrm>
              <a:off x="4354580" y="22352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Invalid Credentials</a:t>
              </a:r>
              <a:endParaRPr lang="en-US" sz="1400" b="1" dirty="0">
                <a:solidFill>
                  <a:schemeClr val="tx1"/>
                </a:solidFill>
              </a:endParaRPr>
            </a:p>
          </p:txBody>
        </p:sp>
        <p:sp>
          <p:nvSpPr>
            <p:cNvPr id="15" name="Rounded Rectangle 14"/>
            <p:cNvSpPr/>
            <p:nvPr/>
          </p:nvSpPr>
          <p:spPr>
            <a:xfrm>
              <a:off x="2290830" y="55753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End</a:t>
              </a:r>
              <a:endParaRPr lang="en-US" sz="1400" b="1" dirty="0">
                <a:solidFill>
                  <a:schemeClr val="tx1"/>
                </a:solidFill>
              </a:endParaRPr>
            </a:p>
          </p:txBody>
        </p:sp>
        <p:sp>
          <p:nvSpPr>
            <p:cNvPr id="16" name="Rounded Rectangle 15"/>
            <p:cNvSpPr/>
            <p:nvPr/>
          </p:nvSpPr>
          <p:spPr>
            <a:xfrm>
              <a:off x="265180" y="45656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Your Appointments</a:t>
              </a:r>
              <a:endParaRPr lang="en-US" sz="1400" b="1" dirty="0">
                <a:solidFill>
                  <a:schemeClr val="tx1"/>
                </a:solidFill>
              </a:endParaRPr>
            </a:p>
          </p:txBody>
        </p:sp>
        <p:sp>
          <p:nvSpPr>
            <p:cNvPr id="17" name="Rounded Rectangle 16"/>
            <p:cNvSpPr/>
            <p:nvPr/>
          </p:nvSpPr>
          <p:spPr>
            <a:xfrm>
              <a:off x="3795780" y="45783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Dashboard</a:t>
              </a:r>
              <a:endParaRPr lang="en-US" sz="1400" b="1" dirty="0">
                <a:solidFill>
                  <a:schemeClr val="tx1"/>
                </a:solidFill>
              </a:endParaRPr>
            </a:p>
          </p:txBody>
        </p:sp>
        <p:cxnSp>
          <p:nvCxnSpPr>
            <p:cNvPr id="18" name="Elbow Connector 17"/>
            <p:cNvCxnSpPr>
              <a:stCxn id="12" idx="3"/>
              <a:endCxn id="14" idx="0"/>
            </p:cNvCxnSpPr>
            <p:nvPr/>
          </p:nvCxnSpPr>
          <p:spPr>
            <a:xfrm>
              <a:off x="4024381" y="1844676"/>
              <a:ext cx="958849" cy="39052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Elbow Connector 17"/>
            <p:cNvCxnSpPr>
              <a:stCxn id="14" idx="2"/>
              <a:endCxn id="13" idx="3"/>
            </p:cNvCxnSpPr>
            <p:nvPr/>
          </p:nvCxnSpPr>
          <p:spPr>
            <a:xfrm rot="5400000">
              <a:off x="4178368" y="2589212"/>
              <a:ext cx="701675" cy="90805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3" idx="2"/>
              <a:endCxn id="17" idx="0"/>
            </p:cNvCxnSpPr>
            <p:nvPr/>
          </p:nvCxnSpPr>
          <p:spPr>
            <a:xfrm rot="16200000" flipH="1">
              <a:off x="3471930" y="3416300"/>
              <a:ext cx="565150" cy="17589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3" idx="2"/>
              <a:endCxn id="16" idx="0"/>
            </p:cNvCxnSpPr>
            <p:nvPr/>
          </p:nvCxnSpPr>
          <p:spPr>
            <a:xfrm rot="5400000">
              <a:off x="1712980" y="3403600"/>
              <a:ext cx="552450" cy="17716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6" idx="2"/>
              <a:endCxn id="15" idx="0"/>
            </p:cNvCxnSpPr>
            <p:nvPr/>
          </p:nvCxnSpPr>
          <p:spPr>
            <a:xfrm rot="16200000" flipH="1">
              <a:off x="1757430" y="4413250"/>
              <a:ext cx="508000" cy="18161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7" idx="2"/>
              <a:endCxn id="15" idx="0"/>
            </p:cNvCxnSpPr>
            <p:nvPr/>
          </p:nvCxnSpPr>
          <p:spPr>
            <a:xfrm rot="5400000">
              <a:off x="3529080" y="4470400"/>
              <a:ext cx="495300" cy="17145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2"/>
              <a:endCxn id="13" idx="0"/>
            </p:cNvCxnSpPr>
            <p:nvPr/>
          </p:nvCxnSpPr>
          <p:spPr>
            <a:xfrm rot="5400000">
              <a:off x="2748939" y="2627993"/>
              <a:ext cx="273050" cy="20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2"/>
              <a:endCxn id="12" idx="0"/>
            </p:cNvCxnSpPr>
            <p:nvPr/>
          </p:nvCxnSpPr>
          <p:spPr>
            <a:xfrm rot="16200000" flipH="1">
              <a:off x="2779221" y="1070774"/>
              <a:ext cx="218834" cy="145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3"/>
              <a:endCxn id="11" idx="1"/>
            </p:cNvCxnSpPr>
            <p:nvPr/>
          </p:nvCxnSpPr>
          <p:spPr>
            <a:xfrm>
              <a:off x="1865380" y="727316"/>
              <a:ext cx="387350"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560539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165593"/>
            <a:ext cx="4521198" cy="9139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mbria" pitchFamily="18" charset="0"/>
                  <a:ea typeface="Cambria" pitchFamily="18" charset="0"/>
                </a:rPr>
                <a:t>Activity Diagram : User</a:t>
              </a:r>
              <a:endParaRPr kumimoji="0" lang="en-US" sz="2400"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grpSp>
      <p:pic>
        <p:nvPicPr>
          <p:cNvPr id="7" name="Picture 3"/>
          <p:cNvPicPr>
            <a:picLocks noChangeAspect="1" noChangeArrowheads="1"/>
          </p:cNvPicPr>
          <p:nvPr/>
        </p:nvPicPr>
        <p:blipFill>
          <a:blip r:embed="rId2"/>
          <a:srcRect/>
          <a:stretch>
            <a:fillRect/>
          </a:stretch>
        </p:blipFill>
        <p:spPr bwMode="auto">
          <a:xfrm>
            <a:off x="3921125" y="1231900"/>
            <a:ext cx="5220002" cy="5422900"/>
          </a:xfrm>
          <a:prstGeom prst="rect">
            <a:avLst/>
          </a:prstGeom>
          <a:noFill/>
          <a:ln w="9525">
            <a:noFill/>
            <a:miter lim="800000"/>
            <a:headEnd/>
            <a:tailEnd/>
          </a:ln>
          <a:effectLst/>
        </p:spPr>
      </p:pic>
    </p:spTree>
    <p:extLst>
      <p:ext uri="{BB962C8B-B14F-4D97-AF65-F5344CB8AC3E}">
        <p14:creationId xmlns:p14="http://schemas.microsoft.com/office/powerpoint/2010/main" xmlns="" val="2782886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2508" y="2593075"/>
            <a:ext cx="4763068" cy="923330"/>
          </a:xfrm>
          <a:prstGeom prst="rect">
            <a:avLst/>
          </a:prstGeom>
          <a:noFill/>
        </p:spPr>
        <p:txBody>
          <a:bodyPr wrap="square" rtlCol="0">
            <a:spAutoFit/>
          </a:bodyPr>
          <a:lstStyle/>
          <a:p>
            <a:endParaRPr lang="en-IN" sz="3600" dirty="0"/>
          </a:p>
          <a:p>
            <a:endParaRPr lang="en-US" dirty="0"/>
          </a:p>
        </p:txBody>
      </p:sp>
      <p:pic>
        <p:nvPicPr>
          <p:cNvPr id="3" name="Picture 2">
            <a:extLst>
              <a:ext uri="{FF2B5EF4-FFF2-40B4-BE49-F238E27FC236}">
                <a16:creationId xmlns:a16="http://schemas.microsoft.com/office/drawing/2014/main" xmlns="" id="{BB5ED857-4BC7-F577-6812-1FCF0D7E18E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792270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6B4367-3020-4BB0-48E9-F5E7ABC6CB4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2707473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B2100D4-3B7F-4BC4-5504-5F4F7300149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211958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322ED66-B73D-49C9-FD7A-8D7ECC96A95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494296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BD7C682-A467-3972-F0C8-4846231FBDE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954479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F49A879-8B54-2BF7-9F86-2886798BDA0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539873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30" y="1756230"/>
            <a:ext cx="11157586" cy="4401205"/>
          </a:xfrm>
          <a:prstGeom prst="rect">
            <a:avLst/>
          </a:prstGeom>
          <a:noFill/>
        </p:spPr>
        <p:txBody>
          <a:bodyPr wrap="square" rtlCol="0">
            <a:spAutoFit/>
          </a:bodyPr>
          <a:lstStyle/>
          <a:p>
            <a:pPr algn="just"/>
            <a:r>
              <a:rPr lang="en-US" sz="2800" dirty="0">
                <a:latin typeface="Cambria" pitchFamily="18" charset="0"/>
                <a:ea typeface="Cambria" pitchFamily="18" charset="0"/>
              </a:rPr>
              <a:t>The Main purpose of developing the “</a:t>
            </a:r>
            <a:r>
              <a:rPr lang="en-IN" sz="2800" dirty="0">
                <a:latin typeface="Cambria" pitchFamily="18" charset="0"/>
                <a:ea typeface="Cambria" pitchFamily="18" charset="0"/>
              </a:rPr>
              <a:t>Online Doctor Appointment System</a:t>
            </a:r>
            <a:r>
              <a:rPr lang="en-US" sz="2800" b="1" dirty="0">
                <a:latin typeface="Cambria" pitchFamily="18" charset="0"/>
                <a:ea typeface="Cambria" pitchFamily="18" charset="0"/>
              </a:rPr>
              <a:t>” </a:t>
            </a:r>
            <a:r>
              <a:rPr lang="en-US" sz="2800" dirty="0">
                <a:latin typeface="Cambria" pitchFamily="18" charset="0"/>
                <a:ea typeface="Cambria" pitchFamily="18" charset="0"/>
              </a:rPr>
              <a:t>is to provide appointment booking facility for hospital from  anywhere. This system help reduce the problems occur when using the manual system and helps patients to skip endless queues. </a:t>
            </a:r>
          </a:p>
          <a:p>
            <a:pPr algn="just"/>
            <a:r>
              <a:rPr lang="en-US" sz="2800" dirty="0">
                <a:latin typeface="Cambria" pitchFamily="18" charset="0"/>
                <a:ea typeface="Cambria" pitchFamily="18" charset="0"/>
              </a:rPr>
              <a:t>                   The important thing is it will become easier for the data record and retrieval. This software also stores all the patient details, patients profile, prescriptions etc. This system enables doctors and clinic assistant to manage patient records and appointments.</a:t>
            </a:r>
            <a:r>
              <a:rPr lang="en-US" sz="2800" dirty="0"/>
              <a:t> </a:t>
            </a:r>
            <a:r>
              <a:rPr lang="en-US" sz="2800" dirty="0">
                <a:latin typeface="Cambria" pitchFamily="18" charset="0"/>
                <a:ea typeface="Cambria" pitchFamily="18" charset="0"/>
              </a:rPr>
              <a:t>User can enter their details, update their profile and they can select doctors to make appointments.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8).png"/>
          <p:cNvPicPr>
            <a:picLocks noChangeAspect="1"/>
          </p:cNvPicPr>
          <p:nvPr/>
        </p:nvPicPr>
        <p:blipFill>
          <a:blip r:embed="rId2"/>
          <a:stretch>
            <a:fillRect/>
          </a:stretch>
        </p:blipFill>
        <p:spPr>
          <a:xfrm>
            <a:off x="-13648" y="1674"/>
            <a:ext cx="12194976" cy="68563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9185" y="2665864"/>
            <a:ext cx="6970975" cy="1323439"/>
          </a:xfrm>
          <a:prstGeom prst="rect">
            <a:avLst/>
          </a:prstGeom>
          <a:noFill/>
        </p:spPr>
        <p:txBody>
          <a:bodyPr wrap="square" rtlCol="0">
            <a:spAutoFit/>
          </a:bodyPr>
          <a:lstStyle/>
          <a:p>
            <a:r>
              <a:rPr lang="en-IN" sz="8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 !</a:t>
            </a:r>
            <a:endParaRPr lang="en-US" sz="8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p:cNvGrpSpPr/>
          <p:nvPr/>
        </p:nvGrpSpPr>
        <p:grpSpPr>
          <a:xfrm>
            <a:off x="258830" y="498716"/>
            <a:ext cx="5353050" cy="5533784"/>
            <a:chOff x="2584450" y="232016"/>
            <a:chExt cx="5353050" cy="5533784"/>
          </a:xfrm>
        </p:grpSpPr>
        <p:sp>
          <p:nvSpPr>
            <p:cNvPr id="2" name="Rounded Rectangle 1"/>
            <p:cNvSpPr/>
            <p:nvPr/>
          </p:nvSpPr>
          <p:spPr>
            <a:xfrm>
              <a:off x="2584450" y="232016"/>
              <a:ext cx="160655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User Registration</a:t>
              </a:r>
              <a:endParaRPr lang="en-US" sz="1400" b="1" dirty="0">
                <a:solidFill>
                  <a:schemeClr val="tx1"/>
                </a:solidFill>
              </a:endParaRPr>
            </a:p>
          </p:txBody>
        </p:sp>
        <p:sp>
          <p:nvSpPr>
            <p:cNvPr id="3" name="Rounded Rectangle 2"/>
            <p:cNvSpPr/>
            <p:nvPr/>
          </p:nvSpPr>
          <p:spPr>
            <a:xfrm>
              <a:off x="4578350" y="244716"/>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Start</a:t>
              </a:r>
              <a:endParaRPr lang="en-US" sz="1400" b="1" dirty="0">
                <a:solidFill>
                  <a:schemeClr val="tx1"/>
                </a:solidFill>
              </a:endParaRPr>
            </a:p>
          </p:txBody>
        </p:sp>
        <p:sp>
          <p:nvSpPr>
            <p:cNvPr id="4" name="Flowchart: Decision 3"/>
            <p:cNvSpPr/>
            <p:nvPr/>
          </p:nvSpPr>
          <p:spPr>
            <a:xfrm>
              <a:off x="4044950" y="920750"/>
              <a:ext cx="2305050" cy="13144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User Login Credentials</a:t>
              </a:r>
              <a:endParaRPr lang="en-US" sz="1400" b="1" dirty="0">
                <a:solidFill>
                  <a:schemeClr val="tx1"/>
                </a:solidFill>
              </a:endParaRPr>
            </a:p>
          </p:txBody>
        </p:sp>
        <p:sp>
          <p:nvSpPr>
            <p:cNvPr id="5" name="Flowchart: Decision 4"/>
            <p:cNvSpPr/>
            <p:nvPr/>
          </p:nvSpPr>
          <p:spPr>
            <a:xfrm>
              <a:off x="4000500" y="2508250"/>
              <a:ext cx="2400300" cy="12382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User Login  Successful</a:t>
              </a:r>
              <a:endParaRPr lang="en-US" sz="1400" b="1" dirty="0">
                <a:solidFill>
                  <a:schemeClr val="tx1"/>
                </a:solidFill>
              </a:endParaRPr>
            </a:p>
          </p:txBody>
        </p:sp>
        <p:sp>
          <p:nvSpPr>
            <p:cNvPr id="6" name="Rounded Rectangle 5"/>
            <p:cNvSpPr/>
            <p:nvPr/>
          </p:nvSpPr>
          <p:spPr>
            <a:xfrm>
              <a:off x="6680200" y="19685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Invalid Credentials</a:t>
              </a:r>
              <a:endParaRPr lang="en-US" sz="1400" b="1" dirty="0">
                <a:solidFill>
                  <a:schemeClr val="tx1"/>
                </a:solidFill>
              </a:endParaRPr>
            </a:p>
          </p:txBody>
        </p:sp>
        <p:sp>
          <p:nvSpPr>
            <p:cNvPr id="7" name="Rounded Rectangle 6"/>
            <p:cNvSpPr/>
            <p:nvPr/>
          </p:nvSpPr>
          <p:spPr>
            <a:xfrm>
              <a:off x="4616450" y="53086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End</a:t>
              </a:r>
              <a:endParaRPr lang="en-US" sz="1400" b="1" dirty="0">
                <a:solidFill>
                  <a:schemeClr val="tx1"/>
                </a:solidFill>
              </a:endParaRPr>
            </a:p>
          </p:txBody>
        </p:sp>
        <p:sp>
          <p:nvSpPr>
            <p:cNvPr id="8" name="Rounded Rectangle 7"/>
            <p:cNvSpPr/>
            <p:nvPr/>
          </p:nvSpPr>
          <p:spPr>
            <a:xfrm>
              <a:off x="2590800" y="42989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Your Appointments</a:t>
              </a:r>
              <a:endParaRPr lang="en-US" sz="1400" b="1" dirty="0">
                <a:solidFill>
                  <a:schemeClr val="tx1"/>
                </a:solidFill>
              </a:endParaRPr>
            </a:p>
          </p:txBody>
        </p:sp>
        <p:sp>
          <p:nvSpPr>
            <p:cNvPr id="13" name="Rounded Rectangle 12"/>
            <p:cNvSpPr/>
            <p:nvPr/>
          </p:nvSpPr>
          <p:spPr>
            <a:xfrm>
              <a:off x="6121400" y="43116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 Book Your Appointments</a:t>
              </a:r>
              <a:endParaRPr lang="en-US" sz="1400" b="1" dirty="0">
                <a:solidFill>
                  <a:schemeClr val="tx1"/>
                </a:solidFill>
              </a:endParaRPr>
            </a:p>
          </p:txBody>
        </p:sp>
        <p:cxnSp>
          <p:nvCxnSpPr>
            <p:cNvPr id="18" name="Elbow Connector 17"/>
            <p:cNvCxnSpPr>
              <a:stCxn id="4" idx="3"/>
              <a:endCxn id="6" idx="0"/>
            </p:cNvCxnSpPr>
            <p:nvPr/>
          </p:nvCxnSpPr>
          <p:spPr>
            <a:xfrm>
              <a:off x="6350000" y="1577975"/>
              <a:ext cx="958850" cy="3905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7"/>
            <p:cNvCxnSpPr>
              <a:stCxn id="6" idx="2"/>
              <a:endCxn id="5" idx="3"/>
            </p:cNvCxnSpPr>
            <p:nvPr/>
          </p:nvCxnSpPr>
          <p:spPr>
            <a:xfrm rot="5400000">
              <a:off x="6503988" y="2322512"/>
              <a:ext cx="701675" cy="90805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2"/>
              <a:endCxn id="13" idx="0"/>
            </p:cNvCxnSpPr>
            <p:nvPr/>
          </p:nvCxnSpPr>
          <p:spPr>
            <a:xfrm rot="16200000" flipH="1">
              <a:off x="5797550" y="3149600"/>
              <a:ext cx="565150" cy="17589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2"/>
              <a:endCxn id="8" idx="0"/>
            </p:cNvCxnSpPr>
            <p:nvPr/>
          </p:nvCxnSpPr>
          <p:spPr>
            <a:xfrm rot="5400000">
              <a:off x="4038600" y="3136900"/>
              <a:ext cx="552450" cy="17716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2"/>
              <a:endCxn id="7" idx="0"/>
            </p:cNvCxnSpPr>
            <p:nvPr/>
          </p:nvCxnSpPr>
          <p:spPr>
            <a:xfrm rot="16200000" flipH="1">
              <a:off x="4083050" y="4146550"/>
              <a:ext cx="508000" cy="18161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3" idx="2"/>
              <a:endCxn id="7" idx="0"/>
            </p:cNvCxnSpPr>
            <p:nvPr/>
          </p:nvCxnSpPr>
          <p:spPr>
            <a:xfrm rot="5400000">
              <a:off x="5854700" y="4203700"/>
              <a:ext cx="495300" cy="17145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 idx="2"/>
              <a:endCxn id="5" idx="0"/>
            </p:cNvCxnSpPr>
            <p:nvPr/>
          </p:nvCxnSpPr>
          <p:spPr>
            <a:xfrm rot="16200000" flipH="1">
              <a:off x="5062537" y="2370137"/>
              <a:ext cx="273050" cy="3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 idx="2"/>
              <a:endCxn id="4" idx="0"/>
            </p:cNvCxnSpPr>
            <p:nvPr/>
          </p:nvCxnSpPr>
          <p:spPr>
            <a:xfrm rot="5400000">
              <a:off x="5092821" y="806571"/>
              <a:ext cx="218834"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 idx="3"/>
              <a:endCxn id="3" idx="1"/>
            </p:cNvCxnSpPr>
            <p:nvPr/>
          </p:nvCxnSpPr>
          <p:spPr>
            <a:xfrm>
              <a:off x="4191000" y="460616"/>
              <a:ext cx="387350"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6616491" y="271816"/>
            <a:ext cx="5232609" cy="6517944"/>
            <a:chOff x="6616491" y="271816"/>
            <a:chExt cx="5232609" cy="6517944"/>
          </a:xfrm>
        </p:grpSpPr>
        <p:grpSp>
          <p:nvGrpSpPr>
            <p:cNvPr id="89" name="Group 88"/>
            <p:cNvGrpSpPr/>
            <p:nvPr/>
          </p:nvGrpSpPr>
          <p:grpSpPr>
            <a:xfrm>
              <a:off x="6616491" y="271816"/>
              <a:ext cx="5232609" cy="6517944"/>
              <a:chOff x="6616491" y="271816"/>
              <a:chExt cx="5232609" cy="6517944"/>
            </a:xfrm>
          </p:grpSpPr>
          <p:sp>
            <p:nvSpPr>
              <p:cNvPr id="48" name="Rectangle 47"/>
              <p:cNvSpPr/>
              <p:nvPr/>
            </p:nvSpPr>
            <p:spPr>
              <a:xfrm>
                <a:off x="8623300" y="271816"/>
                <a:ext cx="3225800" cy="65179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a:off x="9181152" y="5588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User Registration</a:t>
                </a:r>
                <a:endParaRPr lang="en-US" sz="1200" b="1" dirty="0">
                  <a:solidFill>
                    <a:schemeClr val="tx1"/>
                  </a:solidFill>
                </a:endParaRPr>
              </a:p>
            </p:txBody>
          </p:sp>
          <p:sp>
            <p:nvSpPr>
              <p:cNvPr id="50" name="Oval 49"/>
              <p:cNvSpPr/>
              <p:nvPr/>
            </p:nvSpPr>
            <p:spPr>
              <a:xfrm>
                <a:off x="9169400" y="1235692"/>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User Login</a:t>
                </a:r>
                <a:endParaRPr lang="en-US" sz="1200" b="1" dirty="0">
                  <a:solidFill>
                    <a:schemeClr val="tx1"/>
                  </a:solidFill>
                </a:endParaRPr>
              </a:p>
            </p:txBody>
          </p:sp>
          <p:sp>
            <p:nvSpPr>
              <p:cNvPr id="51" name="Oval 50"/>
              <p:cNvSpPr/>
              <p:nvPr/>
            </p:nvSpPr>
            <p:spPr>
              <a:xfrm>
                <a:off x="9156700" y="19685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Details</a:t>
                </a:r>
                <a:endParaRPr lang="en-US" sz="1200" b="1" dirty="0">
                  <a:solidFill>
                    <a:schemeClr val="tx1"/>
                  </a:solidFill>
                </a:endParaRPr>
              </a:p>
            </p:txBody>
          </p:sp>
          <p:sp>
            <p:nvSpPr>
              <p:cNvPr id="52" name="Oval 51"/>
              <p:cNvSpPr/>
              <p:nvPr/>
            </p:nvSpPr>
            <p:spPr>
              <a:xfrm>
                <a:off x="9229108" y="26416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Delete  account</a:t>
                </a:r>
                <a:endParaRPr lang="en-US" sz="1200" b="1" dirty="0">
                  <a:solidFill>
                    <a:schemeClr val="tx1"/>
                  </a:solidFill>
                </a:endParaRPr>
              </a:p>
            </p:txBody>
          </p:sp>
          <p:sp>
            <p:nvSpPr>
              <p:cNvPr id="55" name="Oval 54"/>
              <p:cNvSpPr/>
              <p:nvPr/>
            </p:nvSpPr>
            <p:spPr>
              <a:xfrm>
                <a:off x="9243704" y="33274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Doctor Details</a:t>
                </a:r>
                <a:endParaRPr lang="en-US" sz="1200" b="1" dirty="0">
                  <a:solidFill>
                    <a:schemeClr val="tx1"/>
                  </a:solidFill>
                </a:endParaRPr>
              </a:p>
            </p:txBody>
          </p:sp>
          <p:sp>
            <p:nvSpPr>
              <p:cNvPr id="56" name="Oval 55"/>
              <p:cNvSpPr/>
              <p:nvPr/>
            </p:nvSpPr>
            <p:spPr>
              <a:xfrm>
                <a:off x="9279908" y="40513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Book Your appointment </a:t>
                </a:r>
                <a:endParaRPr lang="en-US" sz="1200" b="1" dirty="0">
                  <a:solidFill>
                    <a:schemeClr val="tx1"/>
                  </a:solidFill>
                </a:endParaRPr>
              </a:p>
            </p:txBody>
          </p:sp>
          <p:sp>
            <p:nvSpPr>
              <p:cNvPr id="57" name="Oval 56"/>
              <p:cNvSpPr/>
              <p:nvPr/>
            </p:nvSpPr>
            <p:spPr>
              <a:xfrm>
                <a:off x="9286920" y="4728192"/>
                <a:ext cx="2108200" cy="6185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Your Appointments and prescription</a:t>
                </a:r>
                <a:endParaRPr lang="en-US" sz="1200" b="1" dirty="0">
                  <a:solidFill>
                    <a:schemeClr val="tx1"/>
                  </a:solidFill>
                </a:endParaRPr>
              </a:p>
            </p:txBody>
          </p:sp>
          <p:sp>
            <p:nvSpPr>
              <p:cNvPr id="58" name="Oval 57"/>
              <p:cNvSpPr/>
              <p:nvPr/>
            </p:nvSpPr>
            <p:spPr>
              <a:xfrm>
                <a:off x="9288816" y="5447352"/>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Cancel  Appointment</a:t>
                </a:r>
                <a:endParaRPr lang="en-US" sz="1200" b="1" dirty="0">
                  <a:solidFill>
                    <a:schemeClr val="tx1"/>
                  </a:solidFill>
                </a:endParaRPr>
              </a:p>
            </p:txBody>
          </p:sp>
          <p:sp>
            <p:nvSpPr>
              <p:cNvPr id="61" name="Oval 60"/>
              <p:cNvSpPr/>
              <p:nvPr/>
            </p:nvSpPr>
            <p:spPr>
              <a:xfrm>
                <a:off x="9327864" y="6097896"/>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Log Out</a:t>
                </a:r>
                <a:endParaRPr lang="en-US" sz="1200" b="1" dirty="0">
                  <a:solidFill>
                    <a:schemeClr val="tx1"/>
                  </a:solidFill>
                </a:endParaRPr>
              </a:p>
            </p:txBody>
          </p:sp>
          <p:pic>
            <p:nvPicPr>
              <p:cNvPr id="47106" name="Picture 2" descr="C:\Users\Windows 10\AppData\Local\Microsoft\Windows\INetCache\IE\N2QBL7OV\user-icon-vector[1].jpg"/>
              <p:cNvPicPr>
                <a:picLocks noChangeAspect="1" noChangeArrowheads="1"/>
              </p:cNvPicPr>
              <p:nvPr/>
            </p:nvPicPr>
            <p:blipFill>
              <a:blip r:embed="rId2" cstate="print"/>
              <a:srcRect/>
              <a:stretch>
                <a:fillRect/>
              </a:stretch>
            </p:blipFill>
            <p:spPr bwMode="auto">
              <a:xfrm>
                <a:off x="6616491" y="2811439"/>
                <a:ext cx="1219837" cy="1119116"/>
              </a:xfrm>
              <a:prstGeom prst="rect">
                <a:avLst/>
              </a:prstGeom>
              <a:noFill/>
            </p:spPr>
          </p:pic>
          <p:cxnSp>
            <p:nvCxnSpPr>
              <p:cNvPr id="64" name="Straight Connector 63"/>
              <p:cNvCxnSpPr>
                <a:stCxn id="47106" idx="3"/>
                <a:endCxn id="49" idx="2"/>
              </p:cNvCxnSpPr>
              <p:nvPr/>
            </p:nvCxnSpPr>
            <p:spPr>
              <a:xfrm flipV="1">
                <a:off x="7836328" y="819150"/>
                <a:ext cx="1344824" cy="255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7106" idx="3"/>
                <a:endCxn id="50" idx="2"/>
              </p:cNvCxnSpPr>
              <p:nvPr/>
            </p:nvCxnSpPr>
            <p:spPr>
              <a:xfrm flipV="1">
                <a:off x="7836328" y="1496042"/>
                <a:ext cx="1333072" cy="18749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7106" idx="3"/>
                <a:endCxn id="51" idx="2"/>
              </p:cNvCxnSpPr>
              <p:nvPr/>
            </p:nvCxnSpPr>
            <p:spPr>
              <a:xfrm flipV="1">
                <a:off x="7836328" y="2228850"/>
                <a:ext cx="1320372" cy="1142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7106" idx="3"/>
                <a:endCxn id="56" idx="2"/>
              </p:cNvCxnSpPr>
              <p:nvPr/>
            </p:nvCxnSpPr>
            <p:spPr>
              <a:xfrm>
                <a:off x="7836328" y="3370997"/>
                <a:ext cx="1443580" cy="940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2"/>
                <a:endCxn id="47106" idx="3"/>
              </p:cNvCxnSpPr>
              <p:nvPr/>
            </p:nvCxnSpPr>
            <p:spPr>
              <a:xfrm rot="10800000">
                <a:off x="7836328" y="3370998"/>
                <a:ext cx="1452488" cy="2336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7106" idx="3"/>
                <a:endCxn id="52" idx="2"/>
              </p:cNvCxnSpPr>
              <p:nvPr/>
            </p:nvCxnSpPr>
            <p:spPr>
              <a:xfrm flipV="1">
                <a:off x="7836328" y="2901950"/>
                <a:ext cx="1392780" cy="469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7" idx="2"/>
                <a:endCxn id="47106" idx="3"/>
              </p:cNvCxnSpPr>
              <p:nvPr/>
            </p:nvCxnSpPr>
            <p:spPr>
              <a:xfrm rot="10800000">
                <a:off x="7836328" y="3370998"/>
                <a:ext cx="1450592" cy="1666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7106" idx="3"/>
                <a:endCxn id="55" idx="2"/>
              </p:cNvCxnSpPr>
              <p:nvPr/>
            </p:nvCxnSpPr>
            <p:spPr>
              <a:xfrm>
                <a:off x="7836328" y="3370997"/>
                <a:ext cx="1407376" cy="216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1" idx="2"/>
                <a:endCxn id="47106" idx="3"/>
              </p:cNvCxnSpPr>
              <p:nvPr/>
            </p:nvCxnSpPr>
            <p:spPr>
              <a:xfrm rot="10800000">
                <a:off x="7836328" y="3370998"/>
                <a:ext cx="1491536" cy="2987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6864824" y="3780430"/>
              <a:ext cx="791570" cy="369332"/>
            </a:xfrm>
            <a:prstGeom prst="rect">
              <a:avLst/>
            </a:prstGeom>
            <a:noFill/>
          </p:spPr>
          <p:txBody>
            <a:bodyPr wrap="square" rtlCol="0">
              <a:spAutoFit/>
            </a:bodyPr>
            <a:lstStyle/>
            <a:p>
              <a:r>
                <a:rPr lang="en-IN" dirty="0" smtClean="0"/>
                <a:t>User</a:t>
              </a:r>
              <a:endParaRPr lang="en-US" dirty="0"/>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1" name="Group 40"/>
          <p:cNvGrpSpPr/>
          <p:nvPr/>
        </p:nvGrpSpPr>
        <p:grpSpPr>
          <a:xfrm>
            <a:off x="258830" y="498716"/>
            <a:ext cx="5353050" cy="5533784"/>
            <a:chOff x="258830" y="498716"/>
            <a:chExt cx="5353050" cy="5533784"/>
          </a:xfrm>
        </p:grpSpPr>
        <p:sp>
          <p:nvSpPr>
            <p:cNvPr id="2" name="Rounded Rectangle 1"/>
            <p:cNvSpPr/>
            <p:nvPr/>
          </p:nvSpPr>
          <p:spPr>
            <a:xfrm>
              <a:off x="258830" y="498716"/>
              <a:ext cx="160655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Registration</a:t>
              </a:r>
              <a:endParaRPr lang="en-US" sz="1400" b="1" dirty="0">
                <a:solidFill>
                  <a:schemeClr val="tx1"/>
                </a:solidFill>
              </a:endParaRPr>
            </a:p>
          </p:txBody>
        </p:sp>
        <p:sp>
          <p:nvSpPr>
            <p:cNvPr id="3" name="Rounded Rectangle 2"/>
            <p:cNvSpPr/>
            <p:nvPr/>
          </p:nvSpPr>
          <p:spPr>
            <a:xfrm>
              <a:off x="2252730" y="511416"/>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Start</a:t>
              </a:r>
              <a:endParaRPr lang="en-US" sz="1400" b="1" dirty="0">
                <a:solidFill>
                  <a:schemeClr val="tx1"/>
                </a:solidFill>
              </a:endParaRPr>
            </a:p>
          </p:txBody>
        </p:sp>
        <p:sp>
          <p:nvSpPr>
            <p:cNvPr id="4" name="Flowchart: Decision 3"/>
            <p:cNvSpPr/>
            <p:nvPr/>
          </p:nvSpPr>
          <p:spPr>
            <a:xfrm>
              <a:off x="1719330" y="1187450"/>
              <a:ext cx="2305050" cy="13144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Login Credentials</a:t>
              </a:r>
              <a:endParaRPr lang="en-US" sz="1400" b="1" dirty="0">
                <a:solidFill>
                  <a:schemeClr val="tx1"/>
                </a:solidFill>
              </a:endParaRPr>
            </a:p>
          </p:txBody>
        </p:sp>
        <p:sp>
          <p:nvSpPr>
            <p:cNvPr id="5" name="Flowchart: Decision 4"/>
            <p:cNvSpPr/>
            <p:nvPr/>
          </p:nvSpPr>
          <p:spPr>
            <a:xfrm>
              <a:off x="1674880" y="2774950"/>
              <a:ext cx="2400300" cy="1238250"/>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Doctor Login  Successful</a:t>
              </a:r>
              <a:endParaRPr lang="en-US" sz="1400" b="1" dirty="0">
                <a:solidFill>
                  <a:schemeClr val="tx1"/>
                </a:solidFill>
              </a:endParaRPr>
            </a:p>
          </p:txBody>
        </p:sp>
        <p:sp>
          <p:nvSpPr>
            <p:cNvPr id="6" name="Rounded Rectangle 5"/>
            <p:cNvSpPr/>
            <p:nvPr/>
          </p:nvSpPr>
          <p:spPr>
            <a:xfrm>
              <a:off x="4354580" y="22352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Invalid Credentials</a:t>
              </a:r>
              <a:endParaRPr lang="en-US" sz="1400" b="1" dirty="0">
                <a:solidFill>
                  <a:schemeClr val="tx1"/>
                </a:solidFill>
              </a:endParaRPr>
            </a:p>
          </p:txBody>
        </p:sp>
        <p:sp>
          <p:nvSpPr>
            <p:cNvPr id="7" name="Rounded Rectangle 6"/>
            <p:cNvSpPr/>
            <p:nvPr/>
          </p:nvSpPr>
          <p:spPr>
            <a:xfrm>
              <a:off x="2290830" y="5575300"/>
              <a:ext cx="1257300"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End</a:t>
              </a:r>
              <a:endParaRPr lang="en-US" sz="1400" b="1" dirty="0">
                <a:solidFill>
                  <a:schemeClr val="tx1"/>
                </a:solidFill>
              </a:endParaRPr>
            </a:p>
          </p:txBody>
        </p:sp>
        <p:sp>
          <p:nvSpPr>
            <p:cNvPr id="8" name="Rounded Rectangle 7"/>
            <p:cNvSpPr/>
            <p:nvPr/>
          </p:nvSpPr>
          <p:spPr>
            <a:xfrm>
              <a:off x="265180" y="45656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Your Appointments</a:t>
              </a:r>
              <a:endParaRPr lang="en-US" sz="1400" b="1" dirty="0">
                <a:solidFill>
                  <a:schemeClr val="tx1"/>
                </a:solidFill>
              </a:endParaRPr>
            </a:p>
          </p:txBody>
        </p:sp>
        <p:sp>
          <p:nvSpPr>
            <p:cNvPr id="13" name="Rounded Rectangle 12"/>
            <p:cNvSpPr/>
            <p:nvPr/>
          </p:nvSpPr>
          <p:spPr>
            <a:xfrm>
              <a:off x="3795780" y="4578350"/>
              <a:ext cx="1676400" cy="50165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Dashboard</a:t>
              </a:r>
              <a:endParaRPr lang="en-US" sz="1400" b="1" dirty="0">
                <a:solidFill>
                  <a:schemeClr val="tx1"/>
                </a:solidFill>
              </a:endParaRPr>
            </a:p>
          </p:txBody>
        </p:sp>
        <p:cxnSp>
          <p:nvCxnSpPr>
            <p:cNvPr id="18" name="Elbow Connector 17"/>
            <p:cNvCxnSpPr>
              <a:stCxn id="4" idx="3"/>
              <a:endCxn id="6" idx="0"/>
            </p:cNvCxnSpPr>
            <p:nvPr/>
          </p:nvCxnSpPr>
          <p:spPr>
            <a:xfrm>
              <a:off x="4024380" y="1844675"/>
              <a:ext cx="958850" cy="3905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7"/>
            <p:cNvCxnSpPr>
              <a:stCxn id="6" idx="2"/>
              <a:endCxn id="5" idx="3"/>
            </p:cNvCxnSpPr>
            <p:nvPr/>
          </p:nvCxnSpPr>
          <p:spPr>
            <a:xfrm rot="5400000">
              <a:off x="4178368" y="2589212"/>
              <a:ext cx="701675" cy="90805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2"/>
              <a:endCxn id="13" idx="0"/>
            </p:cNvCxnSpPr>
            <p:nvPr/>
          </p:nvCxnSpPr>
          <p:spPr>
            <a:xfrm rot="16200000" flipH="1">
              <a:off x="3471930" y="3416300"/>
              <a:ext cx="565150" cy="17589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2"/>
              <a:endCxn id="8" idx="0"/>
            </p:cNvCxnSpPr>
            <p:nvPr/>
          </p:nvCxnSpPr>
          <p:spPr>
            <a:xfrm rot="5400000">
              <a:off x="1712980" y="3403600"/>
              <a:ext cx="552450" cy="177165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2"/>
              <a:endCxn id="7" idx="0"/>
            </p:cNvCxnSpPr>
            <p:nvPr/>
          </p:nvCxnSpPr>
          <p:spPr>
            <a:xfrm rot="16200000" flipH="1">
              <a:off x="1757430" y="4413250"/>
              <a:ext cx="508000" cy="18161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3" idx="2"/>
              <a:endCxn id="7" idx="0"/>
            </p:cNvCxnSpPr>
            <p:nvPr/>
          </p:nvCxnSpPr>
          <p:spPr>
            <a:xfrm rot="5400000">
              <a:off x="3529080" y="4470400"/>
              <a:ext cx="495300" cy="17145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 idx="2"/>
              <a:endCxn id="5" idx="0"/>
            </p:cNvCxnSpPr>
            <p:nvPr/>
          </p:nvCxnSpPr>
          <p:spPr>
            <a:xfrm rot="16200000" flipH="1">
              <a:off x="2736917" y="2636837"/>
              <a:ext cx="273050" cy="3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 idx="2"/>
              <a:endCxn id="4" idx="0"/>
            </p:cNvCxnSpPr>
            <p:nvPr/>
          </p:nvCxnSpPr>
          <p:spPr>
            <a:xfrm rot="5400000">
              <a:off x="2767201" y="1073271"/>
              <a:ext cx="218834"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 idx="3"/>
              <a:endCxn id="3" idx="1"/>
            </p:cNvCxnSpPr>
            <p:nvPr/>
          </p:nvCxnSpPr>
          <p:spPr>
            <a:xfrm>
              <a:off x="1865380" y="727316"/>
              <a:ext cx="387350"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6616491" y="271816"/>
            <a:ext cx="5232609" cy="6517944"/>
            <a:chOff x="6616491" y="271816"/>
            <a:chExt cx="5232609" cy="6517944"/>
          </a:xfrm>
        </p:grpSpPr>
        <p:grpSp>
          <p:nvGrpSpPr>
            <p:cNvPr id="10" name="Group 88"/>
            <p:cNvGrpSpPr/>
            <p:nvPr/>
          </p:nvGrpSpPr>
          <p:grpSpPr>
            <a:xfrm>
              <a:off x="6616491" y="271816"/>
              <a:ext cx="5232609" cy="6517944"/>
              <a:chOff x="6616491" y="271816"/>
              <a:chExt cx="5232609" cy="6517944"/>
            </a:xfrm>
          </p:grpSpPr>
          <p:sp>
            <p:nvSpPr>
              <p:cNvPr id="48" name="Rectangle 47"/>
              <p:cNvSpPr/>
              <p:nvPr/>
            </p:nvSpPr>
            <p:spPr>
              <a:xfrm>
                <a:off x="8623300" y="271816"/>
                <a:ext cx="3225800" cy="65179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p:cNvSpPr/>
              <p:nvPr/>
            </p:nvSpPr>
            <p:spPr>
              <a:xfrm>
                <a:off x="9181152" y="5588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Doctor Registration</a:t>
                </a:r>
                <a:endParaRPr lang="en-US" sz="1200" b="1" dirty="0">
                  <a:solidFill>
                    <a:schemeClr val="tx1"/>
                  </a:solidFill>
                </a:endParaRPr>
              </a:p>
            </p:txBody>
          </p:sp>
          <p:sp>
            <p:nvSpPr>
              <p:cNvPr id="50" name="Oval 49"/>
              <p:cNvSpPr/>
              <p:nvPr/>
            </p:nvSpPr>
            <p:spPr>
              <a:xfrm>
                <a:off x="9169400" y="1235692"/>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Doctor Login</a:t>
                </a:r>
                <a:endParaRPr lang="en-US" sz="1200" b="1" dirty="0">
                  <a:solidFill>
                    <a:schemeClr val="tx1"/>
                  </a:solidFill>
                </a:endParaRPr>
              </a:p>
            </p:txBody>
          </p:sp>
          <p:sp>
            <p:nvSpPr>
              <p:cNvPr id="51" name="Oval 50"/>
              <p:cNvSpPr/>
              <p:nvPr/>
            </p:nvSpPr>
            <p:spPr>
              <a:xfrm>
                <a:off x="9156700" y="19685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Details</a:t>
                </a:r>
                <a:endParaRPr lang="en-US" sz="1200" b="1" dirty="0">
                  <a:solidFill>
                    <a:schemeClr val="tx1"/>
                  </a:solidFill>
                </a:endParaRPr>
              </a:p>
            </p:txBody>
          </p:sp>
          <p:sp>
            <p:nvSpPr>
              <p:cNvPr id="52" name="Oval 51"/>
              <p:cNvSpPr/>
              <p:nvPr/>
            </p:nvSpPr>
            <p:spPr>
              <a:xfrm>
                <a:off x="9229108" y="26416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Delete  account</a:t>
                </a:r>
                <a:endParaRPr lang="en-US" sz="1200" b="1" dirty="0">
                  <a:solidFill>
                    <a:schemeClr val="tx1"/>
                  </a:solidFill>
                </a:endParaRPr>
              </a:p>
            </p:txBody>
          </p:sp>
          <p:sp>
            <p:nvSpPr>
              <p:cNvPr id="55" name="Oval 54"/>
              <p:cNvSpPr/>
              <p:nvPr/>
            </p:nvSpPr>
            <p:spPr>
              <a:xfrm>
                <a:off x="9243704" y="33274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User Details</a:t>
                </a:r>
                <a:endParaRPr lang="en-US" sz="1200" b="1" dirty="0">
                  <a:solidFill>
                    <a:schemeClr val="tx1"/>
                  </a:solidFill>
                </a:endParaRPr>
              </a:p>
            </p:txBody>
          </p:sp>
          <p:sp>
            <p:nvSpPr>
              <p:cNvPr id="56" name="Oval 55"/>
              <p:cNvSpPr/>
              <p:nvPr/>
            </p:nvSpPr>
            <p:spPr>
              <a:xfrm>
                <a:off x="9279908" y="4051300"/>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View  appointments </a:t>
                </a:r>
                <a:endParaRPr lang="en-US" sz="1200" b="1" dirty="0">
                  <a:solidFill>
                    <a:schemeClr val="tx1"/>
                  </a:solidFill>
                </a:endParaRPr>
              </a:p>
            </p:txBody>
          </p:sp>
          <p:sp>
            <p:nvSpPr>
              <p:cNvPr id="57" name="Oval 56"/>
              <p:cNvSpPr/>
              <p:nvPr/>
            </p:nvSpPr>
            <p:spPr>
              <a:xfrm>
                <a:off x="9286920" y="4728192"/>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Add prescription</a:t>
                </a:r>
                <a:endParaRPr lang="en-US" sz="1200" b="1" dirty="0">
                  <a:solidFill>
                    <a:schemeClr val="tx1"/>
                  </a:solidFill>
                </a:endParaRPr>
              </a:p>
            </p:txBody>
          </p:sp>
          <p:sp>
            <p:nvSpPr>
              <p:cNvPr id="58" name="Oval 57"/>
              <p:cNvSpPr/>
              <p:nvPr/>
            </p:nvSpPr>
            <p:spPr>
              <a:xfrm>
                <a:off x="9288816" y="5447352"/>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Cancel  Appointment</a:t>
                </a:r>
                <a:endParaRPr lang="en-US" sz="1200" b="1" dirty="0">
                  <a:solidFill>
                    <a:schemeClr val="tx1"/>
                  </a:solidFill>
                </a:endParaRPr>
              </a:p>
            </p:txBody>
          </p:sp>
          <p:sp>
            <p:nvSpPr>
              <p:cNvPr id="61" name="Oval 60"/>
              <p:cNvSpPr/>
              <p:nvPr/>
            </p:nvSpPr>
            <p:spPr>
              <a:xfrm>
                <a:off x="9327864" y="6097896"/>
                <a:ext cx="2108200" cy="5207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rPr>
                  <a:t>Log Out</a:t>
                </a:r>
                <a:endParaRPr lang="en-US" sz="1200" b="1" dirty="0">
                  <a:solidFill>
                    <a:schemeClr val="tx1"/>
                  </a:solidFill>
                </a:endParaRPr>
              </a:p>
            </p:txBody>
          </p:sp>
          <p:pic>
            <p:nvPicPr>
              <p:cNvPr id="47106" name="Picture 2" descr="C:\Users\Windows 10\AppData\Local\Microsoft\Windows\INetCache\IE\N2QBL7OV\user-icon-vector[1].jpg"/>
              <p:cNvPicPr>
                <a:picLocks noChangeAspect="1" noChangeArrowheads="1"/>
              </p:cNvPicPr>
              <p:nvPr/>
            </p:nvPicPr>
            <p:blipFill>
              <a:blip r:embed="rId2" cstate="print"/>
              <a:srcRect/>
              <a:stretch>
                <a:fillRect/>
              </a:stretch>
            </p:blipFill>
            <p:spPr bwMode="auto">
              <a:xfrm>
                <a:off x="6616491" y="2811439"/>
                <a:ext cx="1219837" cy="1119116"/>
              </a:xfrm>
              <a:prstGeom prst="rect">
                <a:avLst/>
              </a:prstGeom>
              <a:noFill/>
            </p:spPr>
          </p:pic>
          <p:cxnSp>
            <p:nvCxnSpPr>
              <p:cNvPr id="64" name="Straight Connector 63"/>
              <p:cNvCxnSpPr>
                <a:stCxn id="47106" idx="3"/>
                <a:endCxn id="49" idx="2"/>
              </p:cNvCxnSpPr>
              <p:nvPr/>
            </p:nvCxnSpPr>
            <p:spPr>
              <a:xfrm flipV="1">
                <a:off x="7836328" y="819150"/>
                <a:ext cx="1344824" cy="255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7106" idx="3"/>
                <a:endCxn id="50" idx="2"/>
              </p:cNvCxnSpPr>
              <p:nvPr/>
            </p:nvCxnSpPr>
            <p:spPr>
              <a:xfrm flipV="1">
                <a:off x="7836328" y="1496042"/>
                <a:ext cx="1333072" cy="18749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7106" idx="3"/>
                <a:endCxn id="51" idx="2"/>
              </p:cNvCxnSpPr>
              <p:nvPr/>
            </p:nvCxnSpPr>
            <p:spPr>
              <a:xfrm flipV="1">
                <a:off x="7836328" y="2228850"/>
                <a:ext cx="1320372" cy="1142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7106" idx="3"/>
                <a:endCxn id="56" idx="2"/>
              </p:cNvCxnSpPr>
              <p:nvPr/>
            </p:nvCxnSpPr>
            <p:spPr>
              <a:xfrm>
                <a:off x="7836328" y="3370997"/>
                <a:ext cx="1443580" cy="940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2"/>
                <a:endCxn id="47106" idx="3"/>
              </p:cNvCxnSpPr>
              <p:nvPr/>
            </p:nvCxnSpPr>
            <p:spPr>
              <a:xfrm rot="10800000">
                <a:off x="7836328" y="3370998"/>
                <a:ext cx="1452488" cy="2336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7106" idx="3"/>
                <a:endCxn id="52" idx="2"/>
              </p:cNvCxnSpPr>
              <p:nvPr/>
            </p:nvCxnSpPr>
            <p:spPr>
              <a:xfrm flipV="1">
                <a:off x="7836328" y="2901950"/>
                <a:ext cx="1392780" cy="469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7" idx="2"/>
                <a:endCxn id="47106" idx="3"/>
              </p:cNvCxnSpPr>
              <p:nvPr/>
            </p:nvCxnSpPr>
            <p:spPr>
              <a:xfrm rot="10800000">
                <a:off x="7836328" y="3370998"/>
                <a:ext cx="1450592" cy="1617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7106" idx="3"/>
                <a:endCxn id="55" idx="2"/>
              </p:cNvCxnSpPr>
              <p:nvPr/>
            </p:nvCxnSpPr>
            <p:spPr>
              <a:xfrm>
                <a:off x="7836328" y="3370997"/>
                <a:ext cx="1407376" cy="2167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1" idx="2"/>
                <a:endCxn id="47106" idx="3"/>
              </p:cNvCxnSpPr>
              <p:nvPr/>
            </p:nvCxnSpPr>
            <p:spPr>
              <a:xfrm rot="10800000">
                <a:off x="7836328" y="3370998"/>
                <a:ext cx="1491536" cy="2987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845300" y="3746500"/>
              <a:ext cx="876300" cy="369332"/>
            </a:xfrm>
            <a:prstGeom prst="rect">
              <a:avLst/>
            </a:prstGeom>
            <a:noFill/>
          </p:spPr>
          <p:txBody>
            <a:bodyPr wrap="square" rtlCol="0">
              <a:spAutoFit/>
            </a:bodyPr>
            <a:lstStyle/>
            <a:p>
              <a:r>
                <a:rPr lang="en-IN" dirty="0" smtClean="0"/>
                <a:t>Doctor</a:t>
              </a:r>
              <a:endParaRPr lang="en-US" dirty="0"/>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98DB54B5-713C-4035-84E2-A4832DE95BB4}"/>
              </a:ext>
            </a:extLst>
          </p:cNvPr>
          <p:cNvSpPr txBox="1"/>
          <p:nvPr/>
        </p:nvSpPr>
        <p:spPr>
          <a:xfrm>
            <a:off x="381990" y="1410710"/>
            <a:ext cx="11248103" cy="5262979"/>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b="0" i="0" dirty="0">
                <a:solidFill>
                  <a:srgbClr val="202124"/>
                </a:solidFill>
                <a:effectLst/>
                <a:latin typeface="Cambria" pitchFamily="18" charset="0"/>
                <a:ea typeface="Cambria" pitchFamily="18" charset="0"/>
                <a:cs typeface="Times New Roman" panose="02020603050405020304" pitchFamily="18" charset="0"/>
              </a:rPr>
              <a:t>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b="1" i="0" dirty="0">
                <a:effectLst/>
                <a:latin typeface="Cambria" pitchFamily="18" charset="0"/>
                <a:ea typeface="Cambria" pitchFamily="18" charset="0"/>
                <a:cs typeface="Times New Roman" panose="02020603050405020304" pitchFamily="18" charset="0"/>
              </a:rPr>
              <a:t>Spring Boot</a:t>
            </a:r>
            <a:r>
              <a:rPr lang="en-US" sz="2400" b="0" i="0" dirty="0">
                <a:effectLst/>
                <a:latin typeface="Cambria" pitchFamily="18" charset="0"/>
                <a:ea typeface="Cambria" pitchFamily="18" charset="0"/>
                <a:cs typeface="Times New Roman" panose="02020603050405020304" pitchFamily="18" charset="0"/>
              </a:rPr>
              <a:t> framework is to reduce overall development time and increase efficiency</a:t>
            </a:r>
            <a:r>
              <a:rPr lang="en-US" sz="2400" b="0" i="0" dirty="0">
                <a:solidFill>
                  <a:srgbClr val="202124"/>
                </a:solidFill>
                <a:effectLst/>
                <a:latin typeface="Cambria" pitchFamily="18" charset="0"/>
                <a:ea typeface="Cambria" pitchFamily="18" charset="0"/>
                <a:cs typeface="Times New Roman" panose="02020603050405020304" pitchFamily="18" charset="0"/>
              </a:rPr>
              <a:t>.</a:t>
            </a:r>
            <a:r>
              <a:rPr lang="en-US" sz="2400" dirty="0">
                <a:solidFill>
                  <a:schemeClr val="bg1"/>
                </a:solidFill>
                <a:latin typeface="Cambria" pitchFamily="18" charset="0"/>
                <a:ea typeface="Cambria" pitchFamily="18" charset="0"/>
              </a:rPr>
              <a:t> </a:t>
            </a:r>
            <a:r>
              <a:rPr lang="en-US" sz="2400" dirty="0">
                <a:latin typeface="Cambria" pitchFamily="18" charset="0"/>
                <a:ea typeface="Cambria" pitchFamily="18" charset="0"/>
                <a:cs typeface="Times New Roman" panose="02020603050405020304" pitchFamily="18" charset="0"/>
              </a:rPr>
              <a:t>Spring boot is better suited for building REST APIs because: It has an embedded Tomcat server to run applications. It doesn't require complex XML configurations. It includes an auto-configuration feature that configures an application for certain dependencies automatically.</a:t>
            </a: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sz="2400" b="1" i="0" dirty="0">
                <a:solidFill>
                  <a:srgbClr val="202124"/>
                </a:solidFill>
                <a:effectLst/>
                <a:latin typeface="Cambria" pitchFamily="18" charset="0"/>
                <a:ea typeface="Cambria" pitchFamily="18" charset="0"/>
                <a:cs typeface="Times New Roman" panose="02020603050405020304" pitchFamily="18" charset="0"/>
              </a:rPr>
              <a:t>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Spring </a:t>
            </a:r>
            <a:endParaRPr lang="en-IN" dirty="0">
              <a:latin typeface="Cambria" pitchFamily="18" charset="0"/>
              <a:ea typeface="Cambria" pitchFamily="18" charset="0"/>
            </a:endParaRPr>
          </a:p>
        </p:txBody>
      </p:sp>
      <p:grpSp>
        <p:nvGrpSpPr>
          <p:cNvPr id="17" name="Group 4">
            <a:extLst>
              <a:ext uri="{FF2B5EF4-FFF2-40B4-BE49-F238E27FC236}">
                <a16:creationId xmlns:a16="http://schemas.microsoft.com/office/drawing/2014/main" xmlns="" id="{92187E71-F354-4022-A1A8-34A7FE507D25}"/>
              </a:ext>
            </a:extLst>
          </p:cNvPr>
          <p:cNvGrpSpPr/>
          <p:nvPr/>
        </p:nvGrpSpPr>
        <p:grpSpPr>
          <a:xfrm>
            <a:off x="0" y="192566"/>
            <a:ext cx="7601830" cy="899254"/>
            <a:chOff x="0" y="545888"/>
            <a:chExt cx="7601830" cy="1005840"/>
          </a:xfrm>
          <a:solidFill>
            <a:schemeClr val="accent3">
              <a:lumMod val="60000"/>
              <a:lumOff val="40000"/>
            </a:schemeClr>
          </a:solidFill>
        </p:grpSpPr>
        <p:sp>
          <p:nvSpPr>
            <p:cNvPr id="18"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21"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xmlns="" val="1931407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xmlns=""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itchFamily="18" charset="0"/>
                  <a:ea typeface="Cambria" pitchFamily="18" charset="0"/>
                </a:rPr>
                <a:t>User Classes </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sp>
        <p:nvSpPr>
          <p:cNvPr id="29" name="TextBox 28">
            <a:extLst>
              <a:ext uri="{FF2B5EF4-FFF2-40B4-BE49-F238E27FC236}">
                <a16:creationId xmlns:a16="http://schemas.microsoft.com/office/drawing/2014/main" xmlns="" id="{EB9E44DE-0676-40C1-842B-94EF59935D06}"/>
              </a:ext>
            </a:extLst>
          </p:cNvPr>
          <p:cNvSpPr txBox="1"/>
          <p:nvPr/>
        </p:nvSpPr>
        <p:spPr>
          <a:xfrm>
            <a:off x="2163528" y="4505602"/>
            <a:ext cx="3672114" cy="1631216"/>
          </a:xfrm>
          <a:prstGeom prst="rect">
            <a:avLst/>
          </a:prstGeom>
          <a:noFill/>
        </p:spPr>
        <p:txBody>
          <a:bodyPr wrap="square" numCol="1" rtlCol="0">
            <a:spAutoFit/>
          </a:bodyPr>
          <a:lstStyle/>
          <a:p>
            <a:pPr algn="ctr"/>
            <a:r>
              <a:rPr lang="en-US" sz="2000" dirty="0">
                <a:latin typeface="Cambria" pitchFamily="18" charset="0"/>
                <a:ea typeface="Cambria" pitchFamily="18" charset="0"/>
              </a:rPr>
              <a:t>In this module User will register, update details or and can apply for the  appointment. Also can view appointment details</a:t>
            </a:r>
            <a:endParaRPr lang="ko-KR" altLang="en-US" sz="2000" b="1" dirty="0">
              <a:solidFill>
                <a:schemeClr val="tx1">
                  <a:lumMod val="75000"/>
                  <a:lumOff val="25000"/>
                </a:schemeClr>
              </a:solidFill>
              <a:latin typeface="Cambria" pitchFamily="18" charset="0"/>
              <a:cs typeface="Arial" pitchFamily="34" charset="0"/>
            </a:endParaRPr>
          </a:p>
        </p:txBody>
      </p:sp>
      <p:sp>
        <p:nvSpPr>
          <p:cNvPr id="44" name="TextBox 43">
            <a:extLst>
              <a:ext uri="{FF2B5EF4-FFF2-40B4-BE49-F238E27FC236}">
                <a16:creationId xmlns:a16="http://schemas.microsoft.com/office/drawing/2014/main" xmlns="" id="{EB9E44DE-0676-40C1-842B-94EF59935D06}"/>
              </a:ext>
            </a:extLst>
          </p:cNvPr>
          <p:cNvSpPr txBox="1"/>
          <p:nvPr/>
        </p:nvSpPr>
        <p:spPr>
          <a:xfrm>
            <a:off x="6365490" y="4374650"/>
            <a:ext cx="4093028" cy="1938992"/>
          </a:xfrm>
          <a:prstGeom prst="rect">
            <a:avLst/>
          </a:prstGeom>
          <a:noFill/>
        </p:spPr>
        <p:txBody>
          <a:bodyPr wrap="square" rtlCol="0">
            <a:spAutoFit/>
          </a:bodyPr>
          <a:lstStyle/>
          <a:p>
            <a:pPr algn="ctr"/>
            <a:r>
              <a:rPr lang="en-US" sz="2000" dirty="0"/>
              <a:t>Doctors can edit their profile and view their upcoming appointments, patients etc. They can even send prescriptions to their patients by selecting their patients from the dropdown list</a:t>
            </a:r>
            <a:endParaRPr lang="ko-KR" altLang="en-US" sz="2000" b="1" dirty="0">
              <a:solidFill>
                <a:schemeClr val="tx1">
                  <a:lumMod val="75000"/>
                  <a:lumOff val="25000"/>
                </a:schemeClr>
              </a:solidFill>
              <a:latin typeface="Cambria" pitchFamily="18" charset="0"/>
              <a:cs typeface="Arial" pitchFamily="34" charset="0"/>
            </a:endParaRPr>
          </a:p>
        </p:txBody>
      </p:sp>
      <p:grpSp>
        <p:nvGrpSpPr>
          <p:cNvPr id="22" name="Group 21"/>
          <p:cNvGrpSpPr/>
          <p:nvPr/>
        </p:nvGrpSpPr>
        <p:grpSpPr>
          <a:xfrm>
            <a:off x="2700555" y="1546785"/>
            <a:ext cx="2525486" cy="2749448"/>
            <a:chOff x="885371" y="1546785"/>
            <a:chExt cx="2525486" cy="2749448"/>
          </a:xfrm>
        </p:grpSpPr>
        <p:cxnSp>
          <p:nvCxnSpPr>
            <p:cNvPr id="15" name="Straight Connector 14">
              <a:extLst>
                <a:ext uri="{FF2B5EF4-FFF2-40B4-BE49-F238E27FC236}">
                  <a16:creationId xmlns:a16="http://schemas.microsoft.com/office/drawing/2014/main" xmlns="" id="{582E2B4C-53D5-480A-94F2-7F61A93EB936}"/>
                </a:ext>
              </a:extLst>
            </p:cNvPr>
            <p:cNvCxnSpPr>
              <a:cxnSpLocks/>
            </p:cNvCxnSpPr>
            <p:nvPr/>
          </p:nvCxnSpPr>
          <p:spPr>
            <a:xfrm rot="5400000">
              <a:off x="1270317" y="3468591"/>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949CC8FD-C4CD-4E2E-A50C-A55F20AF6617}"/>
                </a:ext>
              </a:extLst>
            </p:cNvPr>
            <p:cNvSpPr/>
            <p:nvPr/>
          </p:nvSpPr>
          <p:spPr>
            <a:xfrm>
              <a:off x="885371" y="3251201"/>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ea typeface="Cambria" pitchFamily="18" charset="0"/>
                </a:rPr>
                <a:t>User </a:t>
              </a:r>
              <a:endParaRPr lang="ko-KR" altLang="en-US" sz="2700" b="1" dirty="0">
                <a:solidFill>
                  <a:schemeClr val="tx1"/>
                </a:solidFill>
                <a:latin typeface="Cambria" pitchFamily="18" charset="0"/>
              </a:endParaRPr>
            </a:p>
          </p:txBody>
        </p:sp>
        <p:pic>
          <p:nvPicPr>
            <p:cNvPr id="47" name="Picture 46" descr="user png.PNG"/>
            <p:cNvPicPr>
              <a:picLocks noChangeAspect="1"/>
            </p:cNvPicPr>
            <p:nvPr/>
          </p:nvPicPr>
          <p:blipFill>
            <a:blip r:embed="rId2" cstate="print"/>
            <a:stretch>
              <a:fillRect/>
            </a:stretch>
          </p:blipFill>
          <p:spPr>
            <a:xfrm>
              <a:off x="1470585" y="1546785"/>
              <a:ext cx="1267971" cy="1267971"/>
            </a:xfrm>
            <a:prstGeom prst="rect">
              <a:avLst/>
            </a:prstGeom>
          </p:spPr>
        </p:pic>
      </p:grpSp>
      <p:grpSp>
        <p:nvGrpSpPr>
          <p:cNvPr id="20" name="Group 19"/>
          <p:cNvGrpSpPr/>
          <p:nvPr/>
        </p:nvGrpSpPr>
        <p:grpSpPr>
          <a:xfrm>
            <a:off x="7015858" y="1701800"/>
            <a:ext cx="2830286" cy="2550895"/>
            <a:chOff x="6988562" y="1701800"/>
            <a:chExt cx="2830286" cy="2550895"/>
          </a:xfrm>
        </p:grpSpPr>
        <p:cxnSp>
          <p:nvCxnSpPr>
            <p:cNvPr id="23" name="Straight Connector 22">
              <a:extLst>
                <a:ext uri="{FF2B5EF4-FFF2-40B4-BE49-F238E27FC236}">
                  <a16:creationId xmlns:a16="http://schemas.microsoft.com/office/drawing/2014/main" xmlns="" id="{88E5F56B-331B-4752-B095-BCE87F7E69A2}"/>
                </a:ext>
              </a:extLst>
            </p:cNvPr>
            <p:cNvCxnSpPr>
              <a:cxnSpLocks/>
            </p:cNvCxnSpPr>
            <p:nvPr/>
          </p:nvCxnSpPr>
          <p:spPr>
            <a:xfrm rot="5400000">
              <a:off x="7579345" y="3436927"/>
              <a:ext cx="1603842" cy="27693"/>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xmlns="" id="{E273D821-2EEC-401E-AACC-2E4FF80B407C}"/>
                </a:ext>
              </a:extLst>
            </p:cNvPr>
            <p:cNvSpPr/>
            <p:nvPr/>
          </p:nvSpPr>
          <p:spPr>
            <a:xfrm>
              <a:off x="6988562" y="3264550"/>
              <a:ext cx="2830286" cy="55271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ea typeface="Cambria" pitchFamily="18" charset="0"/>
                </a:rPr>
                <a:t>Doctor</a:t>
              </a:r>
              <a:endParaRPr lang="ko-KR" altLang="en-US" sz="2700" b="1" dirty="0">
                <a:solidFill>
                  <a:schemeClr val="tx1"/>
                </a:solidFill>
                <a:latin typeface="Cambria" pitchFamily="18" charset="0"/>
              </a:endParaRPr>
            </a:p>
          </p:txBody>
        </p:sp>
        <p:pic>
          <p:nvPicPr>
            <p:cNvPr id="49" name="Picture 48" descr="company-icon-300 copy.png"/>
            <p:cNvPicPr>
              <a:picLocks noChangeAspect="1"/>
            </p:cNvPicPr>
            <p:nvPr/>
          </p:nvPicPr>
          <p:blipFill>
            <a:blip r:embed="rId3"/>
            <a:stretch>
              <a:fillRect/>
            </a:stretch>
          </p:blipFill>
          <p:spPr>
            <a:xfrm>
              <a:off x="7914087" y="1701800"/>
              <a:ext cx="939800" cy="9398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itchFamily="18" charset="0"/>
                  <a:ea typeface="Cambria" pitchFamily="18" charset="0"/>
                </a:rPr>
                <a:t>Product Functions</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27" name="TextBox 26"/>
          <p:cNvSpPr txBox="1"/>
          <p:nvPr/>
        </p:nvSpPr>
        <p:spPr>
          <a:xfrm>
            <a:off x="559560" y="1310184"/>
            <a:ext cx="10931856" cy="5067413"/>
          </a:xfrm>
          <a:prstGeom prst="rect">
            <a:avLst/>
          </a:prstGeom>
          <a:noFill/>
        </p:spPr>
        <p:txBody>
          <a:bodyPr wrap="square" rtlCol="0">
            <a:spAutoFit/>
          </a:bodyPr>
          <a:lstStyle/>
          <a:p>
            <a:pPr algn="just">
              <a:lnSpc>
                <a:spcPct val="150000"/>
              </a:lnSpc>
            </a:pPr>
            <a:endParaRPr lang="en-IN" dirty="0"/>
          </a:p>
          <a:p>
            <a:pPr algn="just">
              <a:lnSpc>
                <a:spcPct val="150000"/>
              </a:lnSpc>
              <a:buFont typeface="Wingdings" pitchFamily="2" charset="2"/>
              <a:buChar char="Ø"/>
            </a:pPr>
            <a:r>
              <a:rPr lang="en-US" sz="2000" dirty="0">
                <a:latin typeface="Cambria" pitchFamily="18" charset="0"/>
                <a:ea typeface="Cambria" pitchFamily="18" charset="0"/>
                <a:cs typeface="Times New Roman" panose="02020603050405020304" pitchFamily="18" charset="0"/>
              </a:rPr>
              <a:t>     Users can view available doctors and their timings and can make appointments according to it. </a:t>
            </a:r>
          </a:p>
          <a:p>
            <a:pPr algn="just">
              <a:lnSpc>
                <a:spcPct val="150000"/>
              </a:lnSpc>
              <a:buFont typeface="Wingdings" pitchFamily="2" charset="2"/>
              <a:buChar char="Ø"/>
            </a:pPr>
            <a:endParaRPr lang="en-US" sz="2000" dirty="0">
              <a:latin typeface="Cambria" pitchFamily="18" charset="0"/>
              <a:ea typeface="Cambria" pitchFamily="18" charset="0"/>
              <a:cs typeface="Times New Roman" panose="02020603050405020304" pitchFamily="18" charset="0"/>
            </a:endParaRPr>
          </a:p>
          <a:p>
            <a:pPr algn="just">
              <a:lnSpc>
                <a:spcPct val="150000"/>
              </a:lnSpc>
              <a:buFont typeface="Wingdings" pitchFamily="2" charset="2"/>
              <a:buChar char="Ø"/>
            </a:pPr>
            <a:r>
              <a:rPr lang="en-US" sz="2000" dirty="0">
                <a:latin typeface="Cambria" pitchFamily="18" charset="0"/>
                <a:ea typeface="Cambria" pitchFamily="18" charset="0"/>
                <a:cs typeface="Times New Roman" panose="02020603050405020304" pitchFamily="18" charset="0"/>
              </a:rPr>
              <a:t>     Users also get an option to cancel their appointments. </a:t>
            </a:r>
          </a:p>
          <a:p>
            <a:pPr algn="just">
              <a:lnSpc>
                <a:spcPct val="150000"/>
              </a:lnSpc>
              <a:buFont typeface="Wingdings" pitchFamily="2" charset="2"/>
              <a:buChar char="Ø"/>
            </a:pPr>
            <a:endParaRPr lang="en-US" sz="2000" dirty="0">
              <a:latin typeface="Cambria" pitchFamily="18" charset="0"/>
              <a:ea typeface="Cambria" pitchFamily="18" charset="0"/>
              <a:cs typeface="Times New Roman" panose="02020603050405020304" pitchFamily="18" charset="0"/>
            </a:endParaRPr>
          </a:p>
          <a:p>
            <a:pPr algn="just">
              <a:lnSpc>
                <a:spcPct val="150000"/>
              </a:lnSpc>
              <a:buFont typeface="Wingdings" pitchFamily="2" charset="2"/>
              <a:buChar char="Ø"/>
            </a:pPr>
            <a:r>
              <a:rPr lang="en-US" sz="2000" dirty="0">
                <a:latin typeface="Cambria" pitchFamily="18" charset="0"/>
                <a:ea typeface="Cambria" pitchFamily="18" charset="0"/>
                <a:cs typeface="Times New Roman" panose="02020603050405020304" pitchFamily="18" charset="0"/>
              </a:rPr>
              <a:t>     Users can view their upcoming appointments and past appointments are deleted automatically.</a:t>
            </a:r>
          </a:p>
          <a:p>
            <a:pPr algn="just">
              <a:lnSpc>
                <a:spcPct val="150000"/>
              </a:lnSpc>
              <a:buFont typeface="Wingdings" pitchFamily="2" charset="2"/>
              <a:buChar char="Ø"/>
            </a:pPr>
            <a:endParaRPr lang="en-US" sz="2000" dirty="0">
              <a:latin typeface="Cambria" pitchFamily="18" charset="0"/>
              <a:ea typeface="Cambria" pitchFamily="18" charset="0"/>
              <a:cs typeface="Times New Roman" panose="02020603050405020304" pitchFamily="18" charset="0"/>
            </a:endParaRPr>
          </a:p>
          <a:p>
            <a:pPr algn="just">
              <a:lnSpc>
                <a:spcPct val="150000"/>
              </a:lnSpc>
              <a:buFont typeface="Wingdings" pitchFamily="2" charset="2"/>
              <a:buChar char="Ø"/>
            </a:pPr>
            <a:r>
              <a:rPr lang="en-US" sz="2000" dirty="0">
                <a:latin typeface="Cambria" pitchFamily="18" charset="0"/>
                <a:ea typeface="Cambria" pitchFamily="18" charset="0"/>
                <a:cs typeface="Times New Roman" panose="02020603050405020304" pitchFamily="18" charset="0"/>
              </a:rPr>
              <a:t>     Doctors can edit their profile and view their upcoming appointments, patients etc.  </a:t>
            </a:r>
          </a:p>
          <a:p>
            <a:pPr algn="just">
              <a:lnSpc>
                <a:spcPct val="150000"/>
              </a:lnSpc>
            </a:pPr>
            <a:endParaRPr lang="en-US" sz="2000" dirty="0">
              <a:latin typeface="Cambria" pitchFamily="18" charset="0"/>
              <a:ea typeface="Cambria" pitchFamily="18" charset="0"/>
              <a:cs typeface="Times New Roman" panose="02020603050405020304" pitchFamily="18" charset="0"/>
            </a:endParaRPr>
          </a:p>
          <a:p>
            <a:pPr algn="just">
              <a:lnSpc>
                <a:spcPct val="150000"/>
              </a:lnSpc>
            </a:pPr>
            <a:endParaRPr lang="en-US" sz="2000" dirty="0">
              <a:latin typeface="Cambria" pitchFamily="18" charset="0"/>
              <a:ea typeface="Cambria" pitchFamily="18" charset="0"/>
              <a:cs typeface="Times New Roman" panose="02020603050405020304" pitchFamily="18" charset="0"/>
            </a:endParaRPr>
          </a:p>
          <a:p>
            <a:pPr algn="just">
              <a:lnSpc>
                <a:spcPct val="150000"/>
              </a:lnSpc>
              <a:buFont typeface="Wingdings" pitchFamily="2" charset="2"/>
              <a:buChar char="Ø"/>
            </a:pPr>
            <a:endParaRPr lang="en-US" sz="2000" dirty="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itchFamily="18" charset="0"/>
                  <a:ea typeface="Cambria" pitchFamily="18" charset="0"/>
                </a:rPr>
                <a:t>Product Functions</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27" name="TextBox 26"/>
          <p:cNvSpPr txBox="1"/>
          <p:nvPr/>
        </p:nvSpPr>
        <p:spPr>
          <a:xfrm>
            <a:off x="532264" y="1542196"/>
            <a:ext cx="11300344" cy="5082802"/>
          </a:xfrm>
          <a:prstGeom prst="rect">
            <a:avLst/>
          </a:prstGeom>
          <a:noFill/>
        </p:spPr>
        <p:txBody>
          <a:bodyPr wrap="square" rtlCol="0">
            <a:spAutoFit/>
          </a:bodyPr>
          <a:lstStyle/>
          <a:p>
            <a:pPr>
              <a:buFont typeface="Wingdings" pitchFamily="2" charset="2"/>
              <a:buChar char="Ø"/>
            </a:pPr>
            <a:r>
              <a:rPr lang="en-US" sz="2800" dirty="0">
                <a:latin typeface="Cambria" pitchFamily="18" charset="0"/>
                <a:ea typeface="Cambria" pitchFamily="18" charset="0"/>
              </a:rPr>
              <a:t>Manual work which is time consuming can be reduced.</a:t>
            </a:r>
          </a:p>
          <a:p>
            <a:pPr>
              <a:buFont typeface="Wingdings" pitchFamily="2" charset="2"/>
              <a:buChar char="Ø"/>
            </a:pPr>
            <a:r>
              <a:rPr lang="en-US" sz="2800" dirty="0">
                <a:latin typeface="Cambria" pitchFamily="18" charset="0"/>
                <a:ea typeface="Cambria" pitchFamily="18" charset="0"/>
              </a:rPr>
              <a:t>Easy to store data in the database.</a:t>
            </a:r>
          </a:p>
          <a:p>
            <a:pPr>
              <a:buFont typeface="Wingdings" pitchFamily="2" charset="2"/>
              <a:buChar char="Ø"/>
            </a:pPr>
            <a:r>
              <a:rPr lang="en-US" sz="2800" dirty="0">
                <a:latin typeface="Cambria" pitchFamily="18" charset="0"/>
                <a:ea typeface="Cambria" pitchFamily="18" charset="0"/>
              </a:rPr>
              <a:t>Administrator can add/remove new doctors, patients &amp; departments.</a:t>
            </a:r>
          </a:p>
          <a:p>
            <a:pPr>
              <a:buFont typeface="Wingdings" pitchFamily="2" charset="2"/>
              <a:buChar char="Ø"/>
            </a:pPr>
            <a:r>
              <a:rPr lang="en-US" sz="2800" dirty="0">
                <a:latin typeface="Cambria" pitchFamily="18" charset="0"/>
                <a:ea typeface="Cambria" pitchFamily="18" charset="0"/>
              </a:rPr>
              <a:t>Increase processing speed.</a:t>
            </a:r>
          </a:p>
          <a:p>
            <a:pPr>
              <a:buFont typeface="Wingdings" pitchFamily="2" charset="2"/>
              <a:buChar char="Ø"/>
            </a:pPr>
            <a:r>
              <a:rPr lang="en-US" sz="2800" dirty="0">
                <a:latin typeface="Cambria" pitchFamily="18" charset="0"/>
                <a:ea typeface="Cambria" pitchFamily="18" charset="0"/>
              </a:rPr>
              <a:t>An easily access environment for users.</a:t>
            </a:r>
          </a:p>
          <a:p>
            <a:pPr>
              <a:buFont typeface="Wingdings" pitchFamily="2" charset="2"/>
              <a:buChar char="Ø"/>
            </a:pPr>
            <a:r>
              <a:rPr lang="en-US" sz="2800" dirty="0">
                <a:latin typeface="Cambria" pitchFamily="18" charset="0"/>
                <a:ea typeface="Cambria" pitchFamily="18" charset="0"/>
              </a:rPr>
              <a:t>Doctors can view/cancel appointments.</a:t>
            </a:r>
          </a:p>
          <a:p>
            <a:pPr>
              <a:buFont typeface="Wingdings" pitchFamily="2" charset="2"/>
              <a:buChar char="Ø"/>
            </a:pPr>
            <a:r>
              <a:rPr lang="en-US" sz="2800" dirty="0">
                <a:latin typeface="Cambria" pitchFamily="18" charset="0"/>
                <a:ea typeface="Cambria" pitchFamily="18" charset="0"/>
              </a:rPr>
              <a:t> removal of past appointments.</a:t>
            </a:r>
          </a:p>
          <a:p>
            <a:pPr>
              <a:buFont typeface="Wingdings" pitchFamily="2" charset="2"/>
              <a:buChar char="Ø"/>
            </a:pPr>
            <a:r>
              <a:rPr lang="en-US" sz="2800" dirty="0">
                <a:latin typeface="Cambria" pitchFamily="18" charset="0"/>
                <a:ea typeface="Cambria" pitchFamily="18" charset="0"/>
              </a:rPr>
              <a:t>Easy to use real time search facility.</a:t>
            </a:r>
          </a:p>
          <a:p>
            <a:pPr>
              <a:buFont typeface="Wingdings" pitchFamily="2" charset="2"/>
              <a:buChar char="Ø"/>
            </a:pPr>
            <a:r>
              <a:rPr lang="en-US" sz="2800" dirty="0">
                <a:latin typeface="Cambria" pitchFamily="18" charset="0"/>
                <a:ea typeface="Cambria" pitchFamily="18" charset="0"/>
              </a:rPr>
              <a:t>Responsive layout that fits all devices.</a:t>
            </a:r>
          </a:p>
          <a:p>
            <a:pPr>
              <a:buFont typeface="Wingdings" pitchFamily="2" charset="2"/>
              <a:buChar char="Ø"/>
            </a:pPr>
            <a:r>
              <a:rPr lang="en-US" sz="2800" dirty="0">
                <a:latin typeface="Cambria" pitchFamily="18" charset="0"/>
                <a:ea typeface="Cambria" pitchFamily="18" charset="0"/>
              </a:rPr>
              <a:t>Improved security</a:t>
            </a:r>
          </a:p>
          <a:p>
            <a:endParaRPr lang="en-US" dirty="0"/>
          </a:p>
          <a:p>
            <a:pPr algn="just">
              <a:lnSpc>
                <a:spcPct val="150000"/>
              </a:lnSpc>
            </a:pPr>
            <a:endParaRPr lang="en-US" sz="2000" dirty="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92187E71-F354-4022-A1A8-34A7FE507D25}"/>
              </a:ext>
            </a:extLst>
          </p:cNvPr>
          <p:cNvGrpSpPr/>
          <p:nvPr/>
        </p:nvGrpSpPr>
        <p:grpSpPr>
          <a:xfrm>
            <a:off x="50800" y="162401"/>
            <a:ext cx="7442200" cy="866299"/>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IN"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itchFamily="18" charset="0"/>
                  <a:ea typeface="Cambria" pitchFamily="18" charset="0"/>
                </a:rPr>
                <a:t>EER Diagram</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pitchFamily="18" charset="0"/>
                <a:ea typeface="Cambria" pitchFamily="18" charset="0"/>
              </a:endParaRP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pic>
        <p:nvPicPr>
          <p:cNvPr id="10" name="Picture 9" descr="db.JPG"/>
          <p:cNvPicPr>
            <a:picLocks noChangeAspect="1"/>
          </p:cNvPicPr>
          <p:nvPr/>
        </p:nvPicPr>
        <p:blipFill>
          <a:blip r:embed="rId2"/>
          <a:stretch>
            <a:fillRect/>
          </a:stretch>
        </p:blipFill>
        <p:spPr>
          <a:xfrm>
            <a:off x="966787" y="1008062"/>
            <a:ext cx="10258425" cy="57816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User Module</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579200" y="1386048"/>
            <a:ext cx="10762089" cy="4370427"/>
          </a:xfrm>
          <a:prstGeom prst="rect">
            <a:avLst/>
          </a:prstGeom>
          <a:noFill/>
        </p:spPr>
        <p:txBody>
          <a:bodyPr wrap="square">
            <a:spAutoFit/>
          </a:bodyPr>
          <a:lstStyle/>
          <a:p>
            <a:pPr algn="just">
              <a:buFont typeface="Wingdings" pitchFamily="2" charset="2"/>
              <a:buChar char="Ø"/>
            </a:pPr>
            <a:r>
              <a:rPr lang="en-US" b="1" dirty="0"/>
              <a:t>   </a:t>
            </a:r>
            <a:r>
              <a:rPr lang="en-US" sz="2000" b="1" dirty="0"/>
              <a:t>User Registration</a:t>
            </a:r>
            <a:endParaRPr lang="en-US" dirty="0"/>
          </a:p>
          <a:p>
            <a:pPr algn="just"/>
            <a:r>
              <a:rPr lang="en-US" sz="2000" dirty="0">
                <a:latin typeface="Cambria" pitchFamily="18" charset="0"/>
                <a:ea typeface="Cambria" pitchFamily="18" charset="0"/>
                <a:cs typeface="Times New Roman" panose="02020603050405020304" pitchFamily="18" charset="0"/>
              </a:rPr>
              <a:t>Registering the user by the details that includes Name, Username, Email Address , Password, Residential Address, Phone Number, Gender etc.</a:t>
            </a:r>
          </a:p>
          <a:p>
            <a:pPr algn="just"/>
            <a:endParaRPr lang="en-US" dirty="0"/>
          </a:p>
          <a:p>
            <a:pPr algn="just">
              <a:buFont typeface="Wingdings" pitchFamily="2" charset="2"/>
              <a:buChar char="Ø"/>
            </a:pPr>
            <a:r>
              <a:rPr lang="en-US" b="1" dirty="0"/>
              <a:t>  </a:t>
            </a:r>
            <a:r>
              <a:rPr lang="en-US" sz="2000" b="1" dirty="0"/>
              <a:t>Profile</a:t>
            </a:r>
            <a:endParaRPr lang="en-US" dirty="0"/>
          </a:p>
          <a:p>
            <a:pPr algn="just"/>
            <a:r>
              <a:rPr lang="en-US" sz="2000" dirty="0">
                <a:latin typeface="Cambria" pitchFamily="18" charset="0"/>
                <a:ea typeface="Cambria" pitchFamily="18" charset="0"/>
                <a:cs typeface="Times New Roman" panose="02020603050405020304" pitchFamily="18" charset="0"/>
              </a:rPr>
              <a:t>Users can edit and update their profile including their password.</a:t>
            </a:r>
          </a:p>
          <a:p>
            <a:pPr algn="just"/>
            <a:endParaRPr lang="en-US" sz="2000" dirty="0">
              <a:latin typeface="Cambria" pitchFamily="18" charset="0"/>
              <a:ea typeface="Cambria" pitchFamily="18" charset="0"/>
              <a:cs typeface="Times New Roman" panose="02020603050405020304" pitchFamily="18" charset="0"/>
            </a:endParaRPr>
          </a:p>
          <a:p>
            <a:pPr algn="just">
              <a:buFont typeface="Wingdings" pitchFamily="2" charset="2"/>
              <a:buChar char="Ø"/>
            </a:pPr>
            <a:r>
              <a:rPr lang="en-US" b="1" dirty="0"/>
              <a:t>  </a:t>
            </a:r>
            <a:r>
              <a:rPr lang="en-US" sz="2000" b="1" dirty="0"/>
              <a:t>Doctors List</a:t>
            </a:r>
            <a:endParaRPr lang="en-US" dirty="0"/>
          </a:p>
          <a:p>
            <a:pPr algn="just"/>
            <a:r>
              <a:rPr lang="en-US" sz="2000" dirty="0">
                <a:latin typeface="Cambria" pitchFamily="18" charset="0"/>
                <a:ea typeface="Cambria" pitchFamily="18" charset="0"/>
                <a:cs typeface="Times New Roman" panose="02020603050405020304" pitchFamily="18" charset="0"/>
              </a:rPr>
              <a:t>Users can browse through the entire list of doctors and select one for making appointment.</a:t>
            </a:r>
          </a:p>
          <a:p>
            <a:pPr algn="just"/>
            <a:endParaRPr lang="en-US" sz="2000" dirty="0">
              <a:latin typeface="Cambria" pitchFamily="18" charset="0"/>
              <a:ea typeface="Cambria" pitchFamily="18" charset="0"/>
              <a:cs typeface="Times New Roman" panose="02020603050405020304" pitchFamily="18" charset="0"/>
            </a:endParaRPr>
          </a:p>
          <a:p>
            <a:pPr algn="just"/>
            <a:endParaRPr lang="en-US" sz="2000" dirty="0">
              <a:latin typeface="Cambria" pitchFamily="18" charset="0"/>
              <a:ea typeface="Cambria" pitchFamily="18" charset="0"/>
              <a:cs typeface="Times New Roman" panose="02020603050405020304" pitchFamily="18" charset="0"/>
            </a:endParaRPr>
          </a:p>
          <a:p>
            <a:pPr algn="just">
              <a:buFont typeface="Wingdings" pitchFamily="2" charset="2"/>
              <a:buChar char="Ø"/>
            </a:pPr>
            <a:r>
              <a:rPr lang="en-US" b="1" dirty="0"/>
              <a:t>  </a:t>
            </a:r>
            <a:r>
              <a:rPr lang="en-US" sz="2000" b="1" dirty="0"/>
              <a:t>Upcoming Appointments</a:t>
            </a:r>
            <a:endParaRPr lang="en-US" sz="2000" dirty="0">
              <a:latin typeface="Cambria" pitchFamily="18" charset="0"/>
              <a:ea typeface="Cambria" pitchFamily="18" charset="0"/>
              <a:cs typeface="Times New Roman" panose="02020603050405020304" pitchFamily="18" charset="0"/>
            </a:endParaRPr>
          </a:p>
          <a:p>
            <a:pPr algn="just"/>
            <a:r>
              <a:rPr lang="en-US" sz="2000" dirty="0">
                <a:latin typeface="Cambria" pitchFamily="18" charset="0"/>
                <a:ea typeface="Cambria" pitchFamily="18" charset="0"/>
                <a:cs typeface="Times New Roman" panose="02020603050405020304" pitchFamily="18" charset="0"/>
              </a:rPr>
              <a:t>User can view/delete upcoming appointments. Past appointments are automatically removed from the list to show only the relevant contents</a:t>
            </a:r>
          </a:p>
        </p:txBody>
      </p:sp>
    </p:spTree>
    <p:extLst>
      <p:ext uri="{BB962C8B-B14F-4D97-AF65-F5344CB8AC3E}">
        <p14:creationId xmlns:p14="http://schemas.microsoft.com/office/powerpoint/2010/main" xmlns="" val="3565117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20" name="Arrow: Chevron 17">
              <a:extLst>
                <a:ext uri="{FF2B5EF4-FFF2-40B4-BE49-F238E27FC236}">
                  <a16:creationId xmlns:a16="http://schemas.microsoft.com/office/drawing/2014/main" xmlns="" id="{FFED5095-CBA9-4831-8D97-D52678734890}"/>
                </a:ext>
              </a:extLst>
            </p:cNvPr>
            <p:cNvSpPr/>
            <p:nvPr/>
          </p:nvSpPr>
          <p:spPr>
            <a:xfrm>
              <a:off x="6663477" y="545888"/>
              <a:ext cx="731520"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xmlns="" id="{CC89345B-675A-44F7-BB03-50DBDE372349}"/>
                </a:ext>
              </a:extLst>
            </p:cNvPr>
            <p:cNvSpPr/>
            <p:nvPr/>
          </p:nvSpPr>
          <p:spPr>
            <a:xfrm>
              <a:off x="0" y="545888"/>
              <a:ext cx="6427177"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User</a:t>
              </a:r>
            </a:p>
          </p:txBody>
        </p:sp>
        <p:sp>
          <p:nvSpPr>
            <p:cNvPr id="22" name="Arrow: Chevron 18">
              <a:extLst>
                <a:ext uri="{FF2B5EF4-FFF2-40B4-BE49-F238E27FC236}">
                  <a16:creationId xmlns:a16="http://schemas.microsoft.com/office/drawing/2014/main" xmlns="" id="{1208EBD8-54D8-4165-9034-9A4ADB1B153F}"/>
                </a:ext>
              </a:extLst>
            </p:cNvPr>
            <p:cNvSpPr/>
            <p:nvPr/>
          </p:nvSpPr>
          <p:spPr>
            <a:xfrm>
              <a:off x="7053190" y="545888"/>
              <a:ext cx="54864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Arrow: Chevron 19">
              <a:extLst>
                <a:ext uri="{FF2B5EF4-FFF2-40B4-BE49-F238E27FC236}">
                  <a16:creationId xmlns:a16="http://schemas.microsoft.com/office/drawing/2014/main" xmlns="" id="{60DF2D25-2D59-417A-A457-A7189A74BDFA}"/>
                </a:ext>
              </a:extLst>
            </p:cNvPr>
            <p:cNvSpPr/>
            <p:nvPr/>
          </p:nvSpPr>
          <p:spPr>
            <a:xfrm>
              <a:off x="6083373" y="545888"/>
              <a:ext cx="914400" cy="1005840"/>
            </a:xfrm>
            <a:prstGeom prst="chevron">
              <a:avLst>
                <a:gd name="adj" fmla="val 45057"/>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4338" name="Picture 2"/>
          <p:cNvPicPr>
            <a:picLocks noChangeAspect="1" noChangeArrowheads="1"/>
          </p:cNvPicPr>
          <p:nvPr/>
        </p:nvPicPr>
        <p:blipFill>
          <a:blip r:embed="rId2"/>
          <a:srcRect/>
          <a:stretch>
            <a:fillRect/>
          </a:stretch>
        </p:blipFill>
        <p:spPr bwMode="auto">
          <a:xfrm>
            <a:off x="3441131" y="1241965"/>
            <a:ext cx="4284828" cy="5339217"/>
          </a:xfrm>
          <a:prstGeom prst="rect">
            <a:avLst/>
          </a:prstGeom>
          <a:noFill/>
          <a:ln w="9525">
            <a:noFill/>
            <a:miter lim="800000"/>
            <a:headEnd/>
            <a:tailEnd/>
          </a:ln>
          <a:effectLst/>
        </p:spPr>
      </p:pic>
    </p:spTree>
    <p:extLst>
      <p:ext uri="{BB962C8B-B14F-4D97-AF65-F5344CB8AC3E}">
        <p14:creationId xmlns:p14="http://schemas.microsoft.com/office/powerpoint/2010/main" xmlns="" val="3203663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3946</TotalTime>
  <Words>540</Words>
  <Application>Microsoft Office PowerPoint</Application>
  <PresentationFormat>Custom</PresentationFormat>
  <Paragraphs>111</Paragraphs>
  <Slides>23</Slides>
  <Notes>0</Notes>
  <HiddenSlides>2</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Cover and End Slide Master</vt:lpstr>
      <vt:lpstr>Contents Slide Master</vt:lpstr>
      <vt:lpstr>Section Break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Windows 10</cp:lastModifiedBy>
  <cp:revision>118</cp:revision>
  <dcterms:created xsi:type="dcterms:W3CDTF">2020-01-20T05:08:25Z</dcterms:created>
  <dcterms:modified xsi:type="dcterms:W3CDTF">2022-09-27T12:11:12Z</dcterms:modified>
</cp:coreProperties>
</file>